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3" r:id="rId2"/>
    <p:sldId id="284" r:id="rId3"/>
    <p:sldId id="286" r:id="rId4"/>
    <p:sldId id="282" r:id="rId5"/>
    <p:sldId id="259" r:id="rId6"/>
    <p:sldId id="268" r:id="rId7"/>
    <p:sldId id="261" r:id="rId8"/>
    <p:sldId id="269" r:id="rId9"/>
    <p:sldId id="270" r:id="rId10"/>
    <p:sldId id="274" r:id="rId11"/>
    <p:sldId id="276" r:id="rId12"/>
    <p:sldId id="278" r:id="rId13"/>
    <p:sldId id="285" r:id="rId14"/>
    <p:sldId id="287" r:id="rId15"/>
    <p:sldId id="288" r:id="rId16"/>
    <p:sldId id="289" r:id="rId17"/>
    <p:sldId id="290" r:id="rId18"/>
    <p:sldId id="291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7FD48C-4E94-4B74-A0E3-66374E0F37D6}">
          <p14:sldIdLst>
            <p14:sldId id="283"/>
            <p14:sldId id="284"/>
            <p14:sldId id="286"/>
            <p14:sldId id="282"/>
            <p14:sldId id="259"/>
            <p14:sldId id="268"/>
            <p14:sldId id="261"/>
            <p14:sldId id="269"/>
            <p14:sldId id="270"/>
            <p14:sldId id="274"/>
            <p14:sldId id="276"/>
            <p14:sldId id="278"/>
            <p14:sldId id="285"/>
            <p14:sldId id="287"/>
            <p14:sldId id="288"/>
            <p14:sldId id="289"/>
            <p14:sldId id="290"/>
            <p14:sldId id="291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29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145E6-1396-4307-B90C-8A201F2BB818}" type="doc">
      <dgm:prSet loTypeId="urn:microsoft.com/office/officeart/2005/8/layout/default#1" loCatId="list" qsTypeId="urn:microsoft.com/office/officeart/2005/8/quickstyle/3d6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524719EC-AA5F-4CAF-AECF-BDA5627E98A8}">
      <dgm:prSet phldrT="[Текст]" custT="1"/>
      <dgm:spPr/>
      <dgm:t>
        <a:bodyPr/>
        <a:lstStyle/>
        <a:p>
          <a:r>
            <a:rPr lang="ru-RU" sz="2400" dirty="0"/>
            <a:t>1) </a:t>
          </a:r>
          <a:r>
            <a:rPr lang="ru-RU" sz="2400" i="1" dirty="0"/>
            <a:t>суд,</a:t>
          </a:r>
          <a:r>
            <a:rPr lang="ru-RU" sz="2400" dirty="0"/>
            <a:t> выполняющий функцию правосудия;</a:t>
          </a:r>
        </a:p>
      </dgm:t>
    </dgm:pt>
    <dgm:pt modelId="{09FA2899-80D8-43F5-A2CF-7681C938696F}" type="parTrans" cxnId="{C51D05BD-940F-4B49-95EC-E92FCD999839}">
      <dgm:prSet/>
      <dgm:spPr/>
      <dgm:t>
        <a:bodyPr/>
        <a:lstStyle/>
        <a:p>
          <a:endParaRPr lang="ru-RU" sz="1800"/>
        </a:p>
      </dgm:t>
    </dgm:pt>
    <dgm:pt modelId="{A84CCF06-6F9F-498D-959A-5F9CF3925D46}" type="sibTrans" cxnId="{C51D05BD-940F-4B49-95EC-E92FCD999839}">
      <dgm:prSet/>
      <dgm:spPr/>
      <dgm:t>
        <a:bodyPr/>
        <a:lstStyle/>
        <a:p>
          <a:endParaRPr lang="ru-RU" sz="1800"/>
        </a:p>
      </dgm:t>
    </dgm:pt>
    <dgm:pt modelId="{0FECBF20-7ED5-4B33-8E1F-6DD10BDD213F}">
      <dgm:prSet phldrT="[Текст]" custT="1"/>
      <dgm:spPr/>
      <dgm:t>
        <a:bodyPr/>
        <a:lstStyle/>
        <a:p>
          <a:r>
            <a:rPr lang="en-US" sz="2000" dirty="0"/>
            <a:t>2) </a:t>
          </a:r>
          <a:r>
            <a:rPr lang="en-US" sz="2000" i="1" dirty="0" err="1"/>
            <a:t>участники</a:t>
          </a:r>
          <a:r>
            <a:rPr lang="en-US" sz="2000" i="1" dirty="0"/>
            <a:t> </a:t>
          </a:r>
          <a:r>
            <a:rPr lang="en-US" sz="2000" i="1" dirty="0" err="1"/>
            <a:t>уголовного</a:t>
          </a:r>
          <a:r>
            <a:rPr lang="en-US" sz="2000" i="1" dirty="0"/>
            <a:t> </a:t>
          </a:r>
          <a:r>
            <a:rPr lang="en-US" sz="2000" i="1" dirty="0" err="1"/>
            <a:t>судопроизводства</a:t>
          </a:r>
          <a:r>
            <a:rPr lang="en-US" sz="2000" i="1" dirty="0"/>
            <a:t> </a:t>
          </a:r>
          <a:r>
            <a:rPr lang="en-US" sz="2000" i="1" dirty="0" err="1"/>
            <a:t>со</a:t>
          </a:r>
          <a:r>
            <a:rPr lang="en-US" sz="2000" i="1" dirty="0"/>
            <a:t> </a:t>
          </a:r>
          <a:r>
            <a:rPr lang="en-US" sz="2000" i="1" dirty="0" err="1"/>
            <a:t>стороны</a:t>
          </a:r>
          <a:r>
            <a:rPr lang="en-US" sz="2000" i="1" dirty="0"/>
            <a:t> </a:t>
          </a:r>
          <a:r>
            <a:rPr lang="en-US" sz="2000" i="1" dirty="0" err="1"/>
            <a:t>обвинения</a:t>
          </a:r>
          <a:endParaRPr lang="ru-RU" sz="2000" dirty="0"/>
        </a:p>
      </dgm:t>
    </dgm:pt>
    <dgm:pt modelId="{59E2C925-E0AE-42B0-814C-0F47825BB10D}" type="parTrans" cxnId="{98922A64-3BFB-46FF-86DF-DB2CF5368ADF}">
      <dgm:prSet/>
      <dgm:spPr/>
      <dgm:t>
        <a:bodyPr/>
        <a:lstStyle/>
        <a:p>
          <a:endParaRPr lang="ru-RU" sz="1800"/>
        </a:p>
      </dgm:t>
    </dgm:pt>
    <dgm:pt modelId="{951219D0-5B43-4275-A7AD-90A4602EB601}" type="sibTrans" cxnId="{98922A64-3BFB-46FF-86DF-DB2CF5368ADF}">
      <dgm:prSet/>
      <dgm:spPr/>
      <dgm:t>
        <a:bodyPr/>
        <a:lstStyle/>
        <a:p>
          <a:endParaRPr lang="ru-RU" sz="1800"/>
        </a:p>
      </dgm:t>
    </dgm:pt>
    <dgm:pt modelId="{CC1F41E4-B5EE-4469-A680-A37243C81207}">
      <dgm:prSet phldrT="[Текст]" custT="1"/>
      <dgm:spPr/>
      <dgm:t>
        <a:bodyPr/>
        <a:lstStyle/>
        <a:p>
          <a:r>
            <a:rPr lang="en-US" sz="2400" dirty="0"/>
            <a:t>3) </a:t>
          </a:r>
          <a:r>
            <a:rPr lang="en-US" sz="2400" i="1" dirty="0" err="1"/>
            <a:t>участники</a:t>
          </a:r>
          <a:r>
            <a:rPr lang="en-US" sz="2400" i="1" dirty="0"/>
            <a:t> </a:t>
          </a:r>
          <a:r>
            <a:rPr lang="en-US" sz="2400" i="1" dirty="0" err="1"/>
            <a:t>уголовного</a:t>
          </a:r>
          <a:r>
            <a:rPr lang="en-US" sz="2400" i="1" dirty="0"/>
            <a:t> </a:t>
          </a:r>
          <a:r>
            <a:rPr lang="en-US" sz="2400" i="1" dirty="0" err="1"/>
            <a:t>судопроизводства</a:t>
          </a:r>
          <a:r>
            <a:rPr lang="en-US" sz="2400" i="1" dirty="0"/>
            <a:t> </a:t>
          </a:r>
          <a:r>
            <a:rPr lang="en-US" sz="2400" i="1" dirty="0" err="1"/>
            <a:t>со</a:t>
          </a:r>
          <a:r>
            <a:rPr lang="en-US" sz="2400" i="1" dirty="0"/>
            <a:t> </a:t>
          </a:r>
          <a:r>
            <a:rPr lang="en-US" sz="2400" i="1" dirty="0" err="1"/>
            <a:t>стороны</a:t>
          </a:r>
          <a:r>
            <a:rPr lang="en-US" sz="2400" i="1" dirty="0"/>
            <a:t> </a:t>
          </a:r>
          <a:r>
            <a:rPr lang="en-US" sz="2400" i="1" dirty="0" err="1"/>
            <a:t>защиты</a:t>
          </a:r>
          <a:endParaRPr lang="ru-RU" sz="2400" dirty="0"/>
        </a:p>
      </dgm:t>
    </dgm:pt>
    <dgm:pt modelId="{F1DC1707-5C56-4C5D-8448-354CE68D13A6}" type="parTrans" cxnId="{1C452FDF-9150-488A-AEA7-A31CB30F346A}">
      <dgm:prSet/>
      <dgm:spPr/>
      <dgm:t>
        <a:bodyPr/>
        <a:lstStyle/>
        <a:p>
          <a:endParaRPr lang="ru-RU" sz="1800"/>
        </a:p>
      </dgm:t>
    </dgm:pt>
    <dgm:pt modelId="{EAA926C9-4F15-409E-9618-9FC36C67074A}" type="sibTrans" cxnId="{1C452FDF-9150-488A-AEA7-A31CB30F346A}">
      <dgm:prSet/>
      <dgm:spPr/>
      <dgm:t>
        <a:bodyPr/>
        <a:lstStyle/>
        <a:p>
          <a:endParaRPr lang="ru-RU" sz="1800"/>
        </a:p>
      </dgm:t>
    </dgm:pt>
    <dgm:pt modelId="{F25BE65B-6B95-46E5-81A9-0D202DF3FB7E}">
      <dgm:prSet phldrT="[Текст]" custT="1"/>
      <dgm:spPr/>
      <dgm:t>
        <a:bodyPr/>
        <a:lstStyle/>
        <a:p>
          <a:r>
            <a:rPr lang="en-US" sz="1800" dirty="0"/>
            <a:t>4) </a:t>
          </a:r>
          <a:r>
            <a:rPr lang="en-US" sz="1800" i="1" dirty="0" err="1"/>
            <a:t>иные</a:t>
          </a:r>
          <a:r>
            <a:rPr lang="en-US" sz="1800" i="1" dirty="0"/>
            <a:t> </a:t>
          </a:r>
          <a:r>
            <a:rPr lang="en-US" sz="1800" i="1" dirty="0" err="1"/>
            <a:t>участники</a:t>
          </a:r>
          <a:r>
            <a:rPr lang="en-US" sz="1800" i="1" dirty="0"/>
            <a:t> </a:t>
          </a:r>
          <a:r>
            <a:rPr lang="en-US" sz="1800" i="1" dirty="0" err="1"/>
            <a:t>уголовного</a:t>
          </a:r>
          <a:r>
            <a:rPr lang="en-US" sz="1800" i="1" dirty="0"/>
            <a:t> </a:t>
          </a:r>
          <a:r>
            <a:rPr lang="en-US" sz="1800" i="1" dirty="0" err="1"/>
            <a:t>судопроизводства</a:t>
          </a:r>
          <a:r>
            <a:rPr lang="en-US" sz="1800" i="1" dirty="0"/>
            <a:t>.</a:t>
          </a:r>
          <a:r>
            <a:rPr lang="en-US" sz="1800" dirty="0"/>
            <a:t> </a:t>
          </a:r>
          <a:endParaRPr lang="ru-RU" sz="1800" dirty="0"/>
        </a:p>
      </dgm:t>
    </dgm:pt>
    <dgm:pt modelId="{45BBEC0D-B90D-40E2-9A63-D85C71C6B983}" type="parTrans" cxnId="{7C7A70A6-56CC-4164-8B3C-878F5CD1507D}">
      <dgm:prSet/>
      <dgm:spPr/>
      <dgm:t>
        <a:bodyPr/>
        <a:lstStyle/>
        <a:p>
          <a:endParaRPr lang="ru-RU" sz="1800"/>
        </a:p>
      </dgm:t>
    </dgm:pt>
    <dgm:pt modelId="{9C130859-8124-4923-B10D-2FE691F5855D}" type="sibTrans" cxnId="{7C7A70A6-56CC-4164-8B3C-878F5CD1507D}">
      <dgm:prSet/>
      <dgm:spPr/>
      <dgm:t>
        <a:bodyPr/>
        <a:lstStyle/>
        <a:p>
          <a:endParaRPr lang="ru-RU" sz="1800"/>
        </a:p>
      </dgm:t>
    </dgm:pt>
    <dgm:pt modelId="{F6215787-8D75-42B3-8C9E-E1EC829D260C}" type="pres">
      <dgm:prSet presAssocID="{85B145E6-1396-4307-B90C-8A201F2BB8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DC4599-7E91-4B46-87B2-1F5D9E79BAED}" type="pres">
      <dgm:prSet presAssocID="{524719EC-AA5F-4CAF-AECF-BDA5627E98A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378DC-A910-4F7C-BD97-4B51C5C089C4}" type="pres">
      <dgm:prSet presAssocID="{A84CCF06-6F9F-498D-959A-5F9CF3925D46}" presName="sibTrans" presStyleCnt="0"/>
      <dgm:spPr/>
    </dgm:pt>
    <dgm:pt modelId="{6AE378F5-2A9B-47FA-B831-7AAD24BE1B61}" type="pres">
      <dgm:prSet presAssocID="{0FECBF20-7ED5-4B33-8E1F-6DD10BDD213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128FF-44B9-47C9-95B6-C5E18538C74E}" type="pres">
      <dgm:prSet presAssocID="{951219D0-5B43-4275-A7AD-90A4602EB601}" presName="sibTrans" presStyleCnt="0"/>
      <dgm:spPr/>
    </dgm:pt>
    <dgm:pt modelId="{5654CECD-F5AB-4E91-AB13-6A699F180E1E}" type="pres">
      <dgm:prSet presAssocID="{CC1F41E4-B5EE-4469-A680-A37243C81207}" presName="node" presStyleLbl="node1" presStyleIdx="2" presStyleCnt="4" custLinFactNeighborX="-6094" custLinFactNeighborY="-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B81DE-9E22-428D-A65B-FBBA1985949A}" type="pres">
      <dgm:prSet presAssocID="{EAA926C9-4F15-409E-9618-9FC36C67074A}" presName="sibTrans" presStyleCnt="0"/>
      <dgm:spPr/>
    </dgm:pt>
    <dgm:pt modelId="{C5DFC587-4CA6-46C7-9092-F97F722F909C}" type="pres">
      <dgm:prSet presAssocID="{F25BE65B-6B95-46E5-81A9-0D202DF3FB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9439AA-2835-4006-9619-64B9AD56EE20}" type="presOf" srcId="{524719EC-AA5F-4CAF-AECF-BDA5627E98A8}" destId="{A3DC4599-7E91-4B46-87B2-1F5D9E79BAED}" srcOrd="0" destOrd="0" presId="urn:microsoft.com/office/officeart/2005/8/layout/default#1"/>
    <dgm:cxn modelId="{7C7A70A6-56CC-4164-8B3C-878F5CD1507D}" srcId="{85B145E6-1396-4307-B90C-8A201F2BB818}" destId="{F25BE65B-6B95-46E5-81A9-0D202DF3FB7E}" srcOrd="3" destOrd="0" parTransId="{45BBEC0D-B90D-40E2-9A63-D85C71C6B983}" sibTransId="{9C130859-8124-4923-B10D-2FE691F5855D}"/>
    <dgm:cxn modelId="{1C452FDF-9150-488A-AEA7-A31CB30F346A}" srcId="{85B145E6-1396-4307-B90C-8A201F2BB818}" destId="{CC1F41E4-B5EE-4469-A680-A37243C81207}" srcOrd="2" destOrd="0" parTransId="{F1DC1707-5C56-4C5D-8448-354CE68D13A6}" sibTransId="{EAA926C9-4F15-409E-9618-9FC36C67074A}"/>
    <dgm:cxn modelId="{C51D05BD-940F-4B49-95EC-E92FCD999839}" srcId="{85B145E6-1396-4307-B90C-8A201F2BB818}" destId="{524719EC-AA5F-4CAF-AECF-BDA5627E98A8}" srcOrd="0" destOrd="0" parTransId="{09FA2899-80D8-43F5-A2CF-7681C938696F}" sibTransId="{A84CCF06-6F9F-498D-959A-5F9CF3925D46}"/>
    <dgm:cxn modelId="{725C85A1-7A99-42DC-932F-1352CD6FEF25}" type="presOf" srcId="{85B145E6-1396-4307-B90C-8A201F2BB818}" destId="{F6215787-8D75-42B3-8C9E-E1EC829D260C}" srcOrd="0" destOrd="0" presId="urn:microsoft.com/office/officeart/2005/8/layout/default#1"/>
    <dgm:cxn modelId="{C906BBEC-4A58-428C-9B52-71231E8EE0B6}" type="presOf" srcId="{F25BE65B-6B95-46E5-81A9-0D202DF3FB7E}" destId="{C5DFC587-4CA6-46C7-9092-F97F722F909C}" srcOrd="0" destOrd="0" presId="urn:microsoft.com/office/officeart/2005/8/layout/default#1"/>
    <dgm:cxn modelId="{961A1152-F10D-46DE-A5DE-26F82D75085D}" type="presOf" srcId="{0FECBF20-7ED5-4B33-8E1F-6DD10BDD213F}" destId="{6AE378F5-2A9B-47FA-B831-7AAD24BE1B61}" srcOrd="0" destOrd="0" presId="urn:microsoft.com/office/officeart/2005/8/layout/default#1"/>
    <dgm:cxn modelId="{98922A64-3BFB-46FF-86DF-DB2CF5368ADF}" srcId="{85B145E6-1396-4307-B90C-8A201F2BB818}" destId="{0FECBF20-7ED5-4B33-8E1F-6DD10BDD213F}" srcOrd="1" destOrd="0" parTransId="{59E2C925-E0AE-42B0-814C-0F47825BB10D}" sibTransId="{951219D0-5B43-4275-A7AD-90A4602EB601}"/>
    <dgm:cxn modelId="{74F8046E-DCBB-427B-8059-54985D1EAA09}" type="presOf" srcId="{CC1F41E4-B5EE-4469-A680-A37243C81207}" destId="{5654CECD-F5AB-4E91-AB13-6A699F180E1E}" srcOrd="0" destOrd="0" presId="urn:microsoft.com/office/officeart/2005/8/layout/default#1"/>
    <dgm:cxn modelId="{1D69E3DF-5600-4981-841B-208C080680C4}" type="presParOf" srcId="{F6215787-8D75-42B3-8C9E-E1EC829D260C}" destId="{A3DC4599-7E91-4B46-87B2-1F5D9E79BAED}" srcOrd="0" destOrd="0" presId="urn:microsoft.com/office/officeart/2005/8/layout/default#1"/>
    <dgm:cxn modelId="{5C9A4EEC-9C06-4001-888D-0B2D2CB1F0D5}" type="presParOf" srcId="{F6215787-8D75-42B3-8C9E-E1EC829D260C}" destId="{823378DC-A910-4F7C-BD97-4B51C5C089C4}" srcOrd="1" destOrd="0" presId="urn:microsoft.com/office/officeart/2005/8/layout/default#1"/>
    <dgm:cxn modelId="{17B3BA61-C0F4-4240-BE37-60B4D9220434}" type="presParOf" srcId="{F6215787-8D75-42B3-8C9E-E1EC829D260C}" destId="{6AE378F5-2A9B-47FA-B831-7AAD24BE1B61}" srcOrd="2" destOrd="0" presId="urn:microsoft.com/office/officeart/2005/8/layout/default#1"/>
    <dgm:cxn modelId="{A778E7D5-C5D6-4EBA-A65A-7705E621510F}" type="presParOf" srcId="{F6215787-8D75-42B3-8C9E-E1EC829D260C}" destId="{81B128FF-44B9-47C9-95B6-C5E18538C74E}" srcOrd="3" destOrd="0" presId="urn:microsoft.com/office/officeart/2005/8/layout/default#1"/>
    <dgm:cxn modelId="{5CCB46A9-F1D9-45BC-A11F-68643090EFD8}" type="presParOf" srcId="{F6215787-8D75-42B3-8C9E-E1EC829D260C}" destId="{5654CECD-F5AB-4E91-AB13-6A699F180E1E}" srcOrd="4" destOrd="0" presId="urn:microsoft.com/office/officeart/2005/8/layout/default#1"/>
    <dgm:cxn modelId="{855184EC-8917-47ED-9DC7-C325AF38D5EA}" type="presParOf" srcId="{F6215787-8D75-42B3-8C9E-E1EC829D260C}" destId="{596B81DE-9E22-428D-A65B-FBBA1985949A}" srcOrd="5" destOrd="0" presId="urn:microsoft.com/office/officeart/2005/8/layout/default#1"/>
    <dgm:cxn modelId="{9456D5FD-2EB6-4ED2-AC63-44A24231B1CC}" type="presParOf" srcId="{F6215787-8D75-42B3-8C9E-E1EC829D260C}" destId="{C5DFC587-4CA6-46C7-9092-F97F722F909C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002C9-A173-4D25-A155-75CD4388ABE2}" type="doc">
      <dgm:prSet loTypeId="urn:microsoft.com/office/officeart/2005/8/layout/vList4#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7C4F3959-34ED-4319-BB2C-E87B9FB4D332}">
      <dgm:prSet phldrT="[Текст]" custT="1"/>
      <dgm:spPr/>
      <dgm:t>
        <a:bodyPr/>
        <a:lstStyle/>
        <a:p>
          <a:pPr algn="l"/>
          <a:r>
            <a:rPr lang="en-US" sz="1400" b="1" i="1" dirty="0" err="1">
              <a:solidFill>
                <a:srgbClr val="FFFF00"/>
              </a:solidFill>
            </a:rPr>
            <a:t>Прокурор</a:t>
          </a:r>
          <a:endParaRPr lang="ru-RU" sz="1400" b="1" i="1" dirty="0">
            <a:solidFill>
              <a:srgbClr val="FFFF00"/>
            </a:solidFill>
          </a:endParaRPr>
        </a:p>
        <a:p>
          <a:pPr algn="just"/>
          <a:r>
            <a:rPr lang="en-US" sz="1400" dirty="0" err="1">
              <a:latin typeface="+mn-lt"/>
              <a:cs typeface="Times New Roman" pitchFamily="18" charset="0"/>
            </a:rPr>
            <a:t>Генеральный</a:t>
          </a:r>
          <a:r>
            <a:rPr lang="en-US" sz="1400" dirty="0">
              <a:latin typeface="+mn-lt"/>
              <a:cs typeface="Times New Roman" pitchFamily="18" charset="0"/>
            </a:rPr>
            <a:t> </a:t>
          </a:r>
          <a:r>
            <a:rPr lang="en-US" sz="1400" dirty="0" err="1">
              <a:latin typeface="+mn-lt"/>
              <a:cs typeface="Times New Roman" pitchFamily="18" charset="0"/>
            </a:rPr>
            <a:t>прокурор</a:t>
          </a:r>
          <a:r>
            <a:rPr lang="en-US" sz="1400" dirty="0">
              <a:latin typeface="+mn-lt"/>
              <a:cs typeface="Times New Roman" pitchFamily="18" charset="0"/>
            </a:rPr>
            <a:t> РФ и </a:t>
          </a:r>
          <a:r>
            <a:rPr lang="en-US" sz="1400" dirty="0" err="1">
              <a:latin typeface="+mn-lt"/>
              <a:cs typeface="Times New Roman" pitchFamily="18" charset="0"/>
            </a:rPr>
            <a:t>подчиненные</a:t>
          </a:r>
          <a:r>
            <a:rPr lang="en-US" sz="1400" dirty="0">
              <a:latin typeface="+mn-lt"/>
              <a:cs typeface="Times New Roman" pitchFamily="18" charset="0"/>
            </a:rPr>
            <a:t> </a:t>
          </a:r>
          <a:r>
            <a:rPr lang="en-US" sz="1400" dirty="0" err="1">
              <a:latin typeface="+mn-lt"/>
              <a:cs typeface="Times New Roman" pitchFamily="18" charset="0"/>
            </a:rPr>
            <a:t>ему</a:t>
          </a:r>
          <a:r>
            <a:rPr lang="en-US" sz="1400" dirty="0">
              <a:latin typeface="+mn-lt"/>
              <a:cs typeface="Times New Roman" pitchFamily="18" charset="0"/>
            </a:rPr>
            <a:t> </a:t>
          </a:r>
          <a:r>
            <a:rPr lang="en-US" sz="1400" dirty="0" err="1">
              <a:latin typeface="+mn-lt"/>
              <a:cs typeface="Times New Roman" pitchFamily="18" charset="0"/>
            </a:rPr>
            <a:t>прокуроры</a:t>
          </a:r>
          <a:r>
            <a:rPr lang="en-US" sz="1400" dirty="0">
              <a:latin typeface="+mn-lt"/>
              <a:cs typeface="Times New Roman" pitchFamily="18" charset="0"/>
            </a:rPr>
            <a:t>, </a:t>
          </a:r>
          <a:r>
            <a:rPr lang="en-US" sz="1400" dirty="0" err="1">
              <a:latin typeface="+mn-lt"/>
              <a:cs typeface="Times New Roman" pitchFamily="18" charset="0"/>
            </a:rPr>
            <a:t>их</a:t>
          </a:r>
          <a:r>
            <a:rPr lang="en-US" sz="1400" dirty="0">
              <a:latin typeface="+mn-lt"/>
              <a:cs typeface="Times New Roman" pitchFamily="18" charset="0"/>
            </a:rPr>
            <a:t> </a:t>
          </a:r>
          <a:r>
            <a:rPr lang="en-US" sz="1400" dirty="0" err="1">
              <a:latin typeface="+mn-lt"/>
              <a:cs typeface="Times New Roman" pitchFamily="18" charset="0"/>
            </a:rPr>
            <a:t>заместители</a:t>
          </a:r>
          <a:r>
            <a:rPr lang="en-US" sz="1400" dirty="0">
              <a:latin typeface="+mn-lt"/>
              <a:cs typeface="Times New Roman" pitchFamily="18" charset="0"/>
            </a:rPr>
            <a:t> и </a:t>
          </a:r>
          <a:r>
            <a:rPr lang="en-US" sz="1400" dirty="0" err="1">
              <a:latin typeface="+mn-lt"/>
              <a:cs typeface="Times New Roman" pitchFamily="18" charset="0"/>
            </a:rPr>
            <a:t>иные</a:t>
          </a:r>
          <a:r>
            <a:rPr lang="en-US" sz="1400" dirty="0">
              <a:latin typeface="+mn-lt"/>
              <a:cs typeface="Times New Roman" pitchFamily="18" charset="0"/>
            </a:rPr>
            <a:t> </a:t>
          </a:r>
          <a:r>
            <a:rPr lang="en-US" sz="1400" dirty="0" err="1">
              <a:latin typeface="+mn-lt"/>
              <a:cs typeface="Times New Roman" pitchFamily="18" charset="0"/>
            </a:rPr>
            <a:t>должностные</a:t>
          </a:r>
          <a:r>
            <a:rPr lang="en-US" sz="1400" dirty="0">
              <a:latin typeface="+mn-lt"/>
              <a:cs typeface="Times New Roman" pitchFamily="18" charset="0"/>
            </a:rPr>
            <a:t> </a:t>
          </a:r>
          <a:r>
            <a:rPr lang="en-US" sz="1400" dirty="0" err="1">
              <a:latin typeface="+mn-lt"/>
              <a:cs typeface="Times New Roman" pitchFamily="18" charset="0"/>
            </a:rPr>
            <a:t>лица</a:t>
          </a:r>
          <a:r>
            <a:rPr lang="en-US" sz="1400" dirty="0">
              <a:latin typeface="+mn-lt"/>
              <a:cs typeface="Times New Roman" pitchFamily="18" charset="0"/>
            </a:rPr>
            <a:t> </a:t>
          </a:r>
          <a:r>
            <a:rPr lang="en-US" sz="1400" dirty="0" err="1">
              <a:latin typeface="+mn-lt"/>
              <a:cs typeface="Times New Roman" pitchFamily="18" charset="0"/>
            </a:rPr>
            <a:t>органов</a:t>
          </a:r>
          <a:r>
            <a:rPr lang="en-US" sz="1400" dirty="0">
              <a:latin typeface="+mn-lt"/>
              <a:cs typeface="Times New Roman" pitchFamily="18" charset="0"/>
            </a:rPr>
            <a:t> </a:t>
          </a:r>
          <a:r>
            <a:rPr lang="en-US" sz="1400" dirty="0" err="1">
              <a:latin typeface="+mn-lt"/>
              <a:cs typeface="Times New Roman" pitchFamily="18" charset="0"/>
            </a:rPr>
            <a:t>прокуратуры</a:t>
          </a:r>
          <a:r>
            <a:rPr lang="en-US" sz="1400" dirty="0">
              <a:latin typeface="+mn-lt"/>
              <a:cs typeface="Times New Roman" pitchFamily="18" charset="0"/>
            </a:rPr>
            <a:t>, </a:t>
          </a:r>
          <a:r>
            <a:rPr lang="en-US" sz="1400" dirty="0" err="1">
              <a:latin typeface="+mn-lt"/>
              <a:cs typeface="Times New Roman" pitchFamily="18" charset="0"/>
            </a:rPr>
            <a:t>участвующие</a:t>
          </a:r>
          <a:r>
            <a:rPr lang="en-US" sz="1400" dirty="0">
              <a:latin typeface="+mn-lt"/>
              <a:cs typeface="Times New Roman" pitchFamily="18" charset="0"/>
            </a:rPr>
            <a:t> в </a:t>
          </a:r>
          <a:r>
            <a:rPr lang="en-US" sz="1400" dirty="0" err="1">
              <a:latin typeface="+mn-lt"/>
              <a:cs typeface="Times New Roman" pitchFamily="18" charset="0"/>
            </a:rPr>
            <a:t>уголовном</a:t>
          </a:r>
          <a:r>
            <a:rPr lang="en-US" sz="1400" dirty="0">
              <a:latin typeface="+mn-lt"/>
              <a:cs typeface="Times New Roman" pitchFamily="18" charset="0"/>
            </a:rPr>
            <a:t> </a:t>
          </a:r>
          <a:r>
            <a:rPr lang="en-US" sz="1400" dirty="0" err="1">
              <a:latin typeface="+mn-lt"/>
              <a:cs typeface="Times New Roman" pitchFamily="18" charset="0"/>
            </a:rPr>
            <a:t>судопроизводстве</a:t>
          </a:r>
          <a:r>
            <a:rPr lang="en-US" sz="1400" dirty="0">
              <a:latin typeface="+mn-lt"/>
              <a:cs typeface="Times New Roman" pitchFamily="18" charset="0"/>
            </a:rPr>
            <a:t> и </a:t>
          </a:r>
          <a:r>
            <a:rPr lang="en-US" sz="1400" dirty="0" err="1">
              <a:latin typeface="+mn-lt"/>
              <a:cs typeface="Times New Roman" pitchFamily="18" charset="0"/>
            </a:rPr>
            <a:t>наделенные</a:t>
          </a:r>
          <a:r>
            <a:rPr lang="en-US" sz="1400" dirty="0">
              <a:latin typeface="+mn-lt"/>
              <a:cs typeface="Times New Roman" pitchFamily="18" charset="0"/>
            </a:rPr>
            <a:t> </a:t>
          </a:r>
          <a:r>
            <a:rPr lang="en-US" sz="1400" dirty="0" err="1">
              <a:latin typeface="+mn-lt"/>
              <a:cs typeface="Times New Roman" pitchFamily="18" charset="0"/>
            </a:rPr>
            <a:t>соответствующими</a:t>
          </a:r>
          <a:r>
            <a:rPr lang="en-US" sz="1400" dirty="0">
              <a:latin typeface="+mn-lt"/>
              <a:cs typeface="Times New Roman" pitchFamily="18" charset="0"/>
            </a:rPr>
            <a:t> полномочиями ФЗ о </a:t>
          </a:r>
          <a:r>
            <a:rPr lang="en-US" sz="1400" dirty="0" err="1">
              <a:latin typeface="+mn-lt"/>
              <a:cs typeface="Times New Roman" pitchFamily="18" charset="0"/>
            </a:rPr>
            <a:t>прокуратуре</a:t>
          </a:r>
          <a:r>
            <a:rPr lang="en-US" sz="1400" dirty="0">
              <a:latin typeface="+mn-lt"/>
              <a:cs typeface="Times New Roman" pitchFamily="18" charset="0"/>
            </a:rPr>
            <a:t>. </a:t>
          </a:r>
          <a:endParaRPr lang="ru-RU" sz="1400" b="1" dirty="0">
            <a:solidFill>
              <a:srgbClr val="FFFF00"/>
            </a:solidFill>
          </a:endParaRPr>
        </a:p>
      </dgm:t>
    </dgm:pt>
    <dgm:pt modelId="{7B8CE149-941A-4971-A4BA-C0A4FE07BAE1}" type="parTrans" cxnId="{C4ECE804-C3EF-4238-8FA2-F86367B3B240}">
      <dgm:prSet/>
      <dgm:spPr/>
      <dgm:t>
        <a:bodyPr/>
        <a:lstStyle/>
        <a:p>
          <a:endParaRPr lang="ru-RU"/>
        </a:p>
      </dgm:t>
    </dgm:pt>
    <dgm:pt modelId="{26491751-1E0D-4825-993D-1C4A702079E4}" type="sibTrans" cxnId="{C4ECE804-C3EF-4238-8FA2-F86367B3B240}">
      <dgm:prSet/>
      <dgm:spPr/>
      <dgm:t>
        <a:bodyPr/>
        <a:lstStyle/>
        <a:p>
          <a:endParaRPr lang="ru-RU"/>
        </a:p>
      </dgm:t>
    </dgm:pt>
    <dgm:pt modelId="{0AA0A6D1-A337-4F1B-AE9E-FB2A1892EE6F}">
      <dgm:prSet phldrT="[Текст]" custT="1"/>
      <dgm:spPr/>
      <dgm:t>
        <a:bodyPr/>
        <a:lstStyle/>
        <a:p>
          <a:pPr algn="l"/>
          <a:r>
            <a:rPr lang="en-US" sz="1400" b="1" i="1" dirty="0" err="1">
              <a:solidFill>
                <a:srgbClr val="FFFF00"/>
              </a:solidFill>
            </a:rPr>
            <a:t>Следователь</a:t>
          </a:r>
          <a:endParaRPr lang="ru-RU" sz="1400" b="1" i="1" dirty="0">
            <a:solidFill>
              <a:srgbClr val="FFFF00"/>
            </a:solidFill>
          </a:endParaRPr>
        </a:p>
        <a:p>
          <a:pPr algn="l"/>
          <a:r>
            <a:rPr lang="ru-RU" sz="1400" dirty="0"/>
            <a:t>Д</a:t>
          </a:r>
          <a:r>
            <a:rPr lang="en-US" sz="1400" dirty="0" err="1"/>
            <a:t>олжностное</a:t>
          </a:r>
          <a:r>
            <a:rPr lang="en-US" sz="1400" dirty="0"/>
            <a:t> </a:t>
          </a:r>
          <a:r>
            <a:rPr lang="en-US" sz="1400" dirty="0" err="1"/>
            <a:t>лицо</a:t>
          </a:r>
          <a:r>
            <a:rPr lang="en-US" sz="1400" dirty="0"/>
            <a:t>, </a:t>
          </a:r>
          <a:r>
            <a:rPr lang="en-US" sz="1400" dirty="0" err="1"/>
            <a:t>уполномоченное</a:t>
          </a:r>
          <a:r>
            <a:rPr lang="en-US" sz="1400" dirty="0"/>
            <a:t> </a:t>
          </a:r>
          <a:r>
            <a:rPr lang="en-US" sz="1400" dirty="0" err="1"/>
            <a:t>осуществлять</a:t>
          </a:r>
          <a:r>
            <a:rPr lang="en-US" sz="1400" dirty="0"/>
            <a:t> предварительное </a:t>
          </a:r>
          <a:r>
            <a:rPr lang="en-US" sz="1400" dirty="0" err="1"/>
            <a:t>следствие</a:t>
          </a:r>
          <a:r>
            <a:rPr lang="en-US" sz="1400" dirty="0"/>
            <a:t> </a:t>
          </a:r>
          <a:r>
            <a:rPr lang="en-US" sz="1400" dirty="0" err="1"/>
            <a:t>по</a:t>
          </a:r>
          <a:r>
            <a:rPr lang="en-US" sz="1400" dirty="0"/>
            <a:t> </a:t>
          </a:r>
          <a:r>
            <a:rPr lang="en-US" sz="1400" dirty="0" err="1"/>
            <a:t>уголовному</a:t>
          </a:r>
          <a:r>
            <a:rPr lang="en-US" sz="1400" dirty="0"/>
            <a:t> </a:t>
          </a:r>
          <a:r>
            <a:rPr lang="en-US" sz="1400" dirty="0" err="1"/>
            <a:t>делу</a:t>
          </a:r>
          <a:r>
            <a:rPr lang="en-US" sz="1400" dirty="0"/>
            <a:t>, а </a:t>
          </a:r>
          <a:r>
            <a:rPr lang="en-US" sz="1400" dirty="0" err="1"/>
            <a:t>также</a:t>
          </a:r>
          <a:r>
            <a:rPr lang="en-US" sz="1400" dirty="0"/>
            <a:t> </a:t>
          </a:r>
          <a:r>
            <a:rPr lang="en-US" sz="1400" dirty="0" err="1"/>
            <a:t>иные</a:t>
          </a:r>
          <a:r>
            <a:rPr lang="en-US" sz="1400" dirty="0"/>
            <a:t> </a:t>
          </a:r>
          <a:r>
            <a:rPr lang="en-US" sz="1400" dirty="0" err="1"/>
            <a:t>полномочия</a:t>
          </a:r>
          <a:r>
            <a:rPr lang="en-US" sz="1400" dirty="0"/>
            <a:t>, </a:t>
          </a:r>
          <a:r>
            <a:rPr lang="en-US" sz="1400" dirty="0" err="1"/>
            <a:t>предусмотренные</a:t>
          </a:r>
          <a:r>
            <a:rPr lang="en-US" sz="1400" dirty="0"/>
            <a:t> УПК РФ. </a:t>
          </a:r>
          <a:endParaRPr lang="ru-RU" sz="1400" b="1" dirty="0">
            <a:solidFill>
              <a:srgbClr val="FFFF00"/>
            </a:solidFill>
          </a:endParaRPr>
        </a:p>
      </dgm:t>
    </dgm:pt>
    <dgm:pt modelId="{6BFFFBD9-B183-428C-852C-677ADFE338CD}" type="parTrans" cxnId="{BA3E2070-A81F-4800-93ED-0A554DC16038}">
      <dgm:prSet/>
      <dgm:spPr/>
      <dgm:t>
        <a:bodyPr/>
        <a:lstStyle/>
        <a:p>
          <a:endParaRPr lang="ru-RU"/>
        </a:p>
      </dgm:t>
    </dgm:pt>
    <dgm:pt modelId="{DDAE5F3A-48B9-4E18-A00C-4257A1EEA688}" type="sibTrans" cxnId="{BA3E2070-A81F-4800-93ED-0A554DC16038}">
      <dgm:prSet/>
      <dgm:spPr/>
      <dgm:t>
        <a:bodyPr/>
        <a:lstStyle/>
        <a:p>
          <a:endParaRPr lang="ru-RU"/>
        </a:p>
      </dgm:t>
    </dgm:pt>
    <dgm:pt modelId="{5D6EF3E2-4FC1-44A1-8BEF-C55E70F1EFAB}">
      <dgm:prSet phldrT="[Текст]" custT="1"/>
      <dgm:spPr/>
      <dgm:t>
        <a:bodyPr/>
        <a:lstStyle/>
        <a:p>
          <a:r>
            <a:rPr lang="ru-RU" sz="1300" b="1" i="1" dirty="0">
              <a:solidFill>
                <a:srgbClr val="FFFF00"/>
              </a:solidFill>
            </a:rPr>
            <a:t>Руководитель следственного </a:t>
          </a:r>
          <a:r>
            <a:rPr lang="ru-RU" sz="1300" b="1" i="1" dirty="0" err="1">
              <a:solidFill>
                <a:srgbClr val="FFFF00"/>
              </a:solidFill>
            </a:rPr>
            <a:t>орга</a:t>
          </a:r>
          <a:endParaRPr lang="ru-RU" sz="1300" b="1" i="1" dirty="0">
            <a:solidFill>
              <a:srgbClr val="FFFF00"/>
            </a:solidFill>
          </a:endParaRPr>
        </a:p>
        <a:p>
          <a:r>
            <a:rPr lang="ru-RU" sz="1300" dirty="0"/>
            <a:t> </a:t>
          </a:r>
          <a:r>
            <a:rPr lang="ru-RU" sz="1400" dirty="0"/>
            <a:t>Руководитель следственного органа - должностное лицо, возглавляющее соответствующее следственное подразделение, а также его заместитель.</a:t>
          </a:r>
          <a:endParaRPr lang="ru-RU" sz="1400" b="1" dirty="0">
            <a:solidFill>
              <a:srgbClr val="FFFF00"/>
            </a:solidFill>
          </a:endParaRPr>
        </a:p>
      </dgm:t>
    </dgm:pt>
    <dgm:pt modelId="{4904B39E-03E1-408F-8C51-51280B48D226}" type="parTrans" cxnId="{6A24FBE7-FEEE-436C-8C1F-AB1EFE0913BB}">
      <dgm:prSet/>
      <dgm:spPr/>
      <dgm:t>
        <a:bodyPr/>
        <a:lstStyle/>
        <a:p>
          <a:endParaRPr lang="ru-RU"/>
        </a:p>
      </dgm:t>
    </dgm:pt>
    <dgm:pt modelId="{E468E311-F1FE-4CFA-B7B3-B65777ADCD4B}" type="sibTrans" cxnId="{6A24FBE7-FEEE-436C-8C1F-AB1EFE0913BB}">
      <dgm:prSet/>
      <dgm:spPr/>
      <dgm:t>
        <a:bodyPr/>
        <a:lstStyle/>
        <a:p>
          <a:endParaRPr lang="ru-RU"/>
        </a:p>
      </dgm:t>
    </dgm:pt>
    <dgm:pt modelId="{6275709F-BA73-4D24-BB6F-C3CB1BD833F3}">
      <dgm:prSet phldrT="[Текст]" custT="1"/>
      <dgm:spPr/>
      <dgm:t>
        <a:bodyPr/>
        <a:lstStyle/>
        <a:p>
          <a:r>
            <a:rPr lang="en-US" sz="1300" b="1" i="1" dirty="0" err="1">
              <a:solidFill>
                <a:srgbClr val="FFFF00"/>
              </a:solidFill>
            </a:rPr>
            <a:t>Органы</a:t>
          </a:r>
          <a:r>
            <a:rPr lang="en-US" sz="1300" b="1" i="1" dirty="0">
              <a:solidFill>
                <a:srgbClr val="FFFF00"/>
              </a:solidFill>
            </a:rPr>
            <a:t> </a:t>
          </a:r>
          <a:r>
            <a:rPr lang="en-US" sz="1300" b="1" i="1" dirty="0" err="1">
              <a:solidFill>
                <a:srgbClr val="FFFF00"/>
              </a:solidFill>
            </a:rPr>
            <a:t>дознания</a:t>
          </a:r>
          <a:endParaRPr lang="ru-RU" sz="1300" b="1" i="1" dirty="0">
            <a:solidFill>
              <a:srgbClr val="FFFF00"/>
            </a:solidFill>
          </a:endParaRPr>
        </a:p>
        <a:p>
          <a:r>
            <a:rPr lang="en-US" sz="1400" dirty="0" err="1"/>
            <a:t>Дознание</a:t>
          </a:r>
          <a:r>
            <a:rPr lang="en-US" sz="1400" dirty="0"/>
            <a:t> - </a:t>
          </a:r>
          <a:r>
            <a:rPr lang="en-US" sz="1400" dirty="0" err="1"/>
            <a:t>форма</a:t>
          </a:r>
          <a:r>
            <a:rPr lang="en-US" sz="1400" dirty="0"/>
            <a:t> </a:t>
          </a:r>
          <a:r>
            <a:rPr lang="en-US" sz="1400" dirty="0" err="1"/>
            <a:t>предварительного</a:t>
          </a:r>
          <a:r>
            <a:rPr lang="en-US" sz="1400" dirty="0"/>
            <a:t> </a:t>
          </a:r>
          <a:r>
            <a:rPr lang="en-US" sz="1400" dirty="0" err="1"/>
            <a:t>расследования</a:t>
          </a:r>
          <a:r>
            <a:rPr lang="en-US" sz="1400" dirty="0"/>
            <a:t> </a:t>
          </a:r>
          <a:r>
            <a:rPr lang="en-US" sz="1400" dirty="0" err="1"/>
            <a:t>преступлений</a:t>
          </a:r>
          <a:r>
            <a:rPr lang="en-US" sz="1400" dirty="0"/>
            <a:t>. </a:t>
          </a:r>
          <a:endParaRPr lang="ru-RU" sz="1400" dirty="0"/>
        </a:p>
      </dgm:t>
    </dgm:pt>
    <dgm:pt modelId="{80255F3E-E261-4B36-997C-827EA65F98FA}" type="parTrans" cxnId="{C7DC8D88-FFA0-4019-AFC3-F4FFFEC339FA}">
      <dgm:prSet/>
      <dgm:spPr/>
      <dgm:t>
        <a:bodyPr/>
        <a:lstStyle/>
        <a:p>
          <a:endParaRPr lang="ru-RU"/>
        </a:p>
      </dgm:t>
    </dgm:pt>
    <dgm:pt modelId="{13541C62-1295-4BBA-AF6C-C9CE97EEB5F5}" type="sibTrans" cxnId="{C7DC8D88-FFA0-4019-AFC3-F4FFFEC339FA}">
      <dgm:prSet/>
      <dgm:spPr/>
      <dgm:t>
        <a:bodyPr/>
        <a:lstStyle/>
        <a:p>
          <a:endParaRPr lang="ru-RU"/>
        </a:p>
      </dgm:t>
    </dgm:pt>
    <dgm:pt modelId="{B6E698B0-FF56-4AF0-B991-572C7E2A8ABD}">
      <dgm:prSet phldrT="[Текст]" custT="1"/>
      <dgm:spPr/>
      <dgm:t>
        <a:bodyPr/>
        <a:lstStyle/>
        <a:p>
          <a:r>
            <a:rPr lang="ru-RU" sz="1300" b="1" i="1" dirty="0">
              <a:solidFill>
                <a:srgbClr val="FFFF00"/>
              </a:solidFill>
            </a:rPr>
            <a:t>Начальник подразделения дознания</a:t>
          </a:r>
        </a:p>
        <a:p>
          <a:r>
            <a:rPr lang="ru-RU" sz="1400" dirty="0"/>
            <a:t>Начальник подразделения дознания - должностное лицо органа дознания, возглавляющее соответствующее специализированное подразделение, которое осуществляет предварительное расследование в форме дознания, а также его заместитель.</a:t>
          </a:r>
        </a:p>
      </dgm:t>
    </dgm:pt>
    <dgm:pt modelId="{4AB480CF-746C-432C-8B1F-6084BB9FE9F9}" type="parTrans" cxnId="{840A9287-D433-4DAB-9B5E-75F087EFF1BB}">
      <dgm:prSet/>
      <dgm:spPr/>
      <dgm:t>
        <a:bodyPr/>
        <a:lstStyle/>
        <a:p>
          <a:endParaRPr lang="ru-RU"/>
        </a:p>
      </dgm:t>
    </dgm:pt>
    <dgm:pt modelId="{55914347-81FA-4AEC-947D-0404243490AB}" type="sibTrans" cxnId="{840A9287-D433-4DAB-9B5E-75F087EFF1BB}">
      <dgm:prSet/>
      <dgm:spPr/>
      <dgm:t>
        <a:bodyPr/>
        <a:lstStyle/>
        <a:p>
          <a:endParaRPr lang="ru-RU"/>
        </a:p>
      </dgm:t>
    </dgm:pt>
    <dgm:pt modelId="{C709B43C-EC63-43C7-9FD0-F0F16F7A675C}">
      <dgm:prSet phldrT="[Текст]" custT="1"/>
      <dgm:spPr/>
      <dgm:t>
        <a:bodyPr/>
        <a:lstStyle/>
        <a:p>
          <a:pPr algn="just"/>
          <a:r>
            <a:rPr lang="ru-RU" sz="1300" b="1" i="1" dirty="0">
              <a:solidFill>
                <a:srgbClr val="FFFF00"/>
              </a:solidFill>
            </a:rPr>
            <a:t>Дознаватель</a:t>
          </a:r>
        </a:p>
        <a:p>
          <a:pPr algn="just"/>
          <a:r>
            <a:rPr lang="ru-RU" sz="1400" dirty="0"/>
            <a:t>Должностное лицо органа дознания, правомочное либо уполномоченное начальником органа дознания осуществлять предварительное расследование в форме дознания, а также иные полномочия, предусмотренные УПК РФ.</a:t>
          </a:r>
        </a:p>
      </dgm:t>
    </dgm:pt>
    <dgm:pt modelId="{B645F806-3B4A-4C47-B5E3-F7A00020224C}" type="parTrans" cxnId="{F2147232-E99E-4688-9621-4C1176EE6573}">
      <dgm:prSet/>
      <dgm:spPr/>
      <dgm:t>
        <a:bodyPr/>
        <a:lstStyle/>
        <a:p>
          <a:endParaRPr lang="ru-RU"/>
        </a:p>
      </dgm:t>
    </dgm:pt>
    <dgm:pt modelId="{9C1533EF-8AC6-4C1F-BF56-372580B1DFF6}" type="sibTrans" cxnId="{F2147232-E99E-4688-9621-4C1176EE6573}">
      <dgm:prSet/>
      <dgm:spPr/>
      <dgm:t>
        <a:bodyPr/>
        <a:lstStyle/>
        <a:p>
          <a:endParaRPr lang="ru-RU"/>
        </a:p>
      </dgm:t>
    </dgm:pt>
    <dgm:pt modelId="{9A3527D9-6DE3-415C-B4E8-92ABD938E046}" type="pres">
      <dgm:prSet presAssocID="{507002C9-A173-4D25-A155-75CD4388ABE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0465B8-8487-4A3E-A29F-99CE275451A8}" type="pres">
      <dgm:prSet presAssocID="{7C4F3959-34ED-4319-BB2C-E87B9FB4D332}" presName="comp" presStyleCnt="0"/>
      <dgm:spPr/>
    </dgm:pt>
    <dgm:pt modelId="{C509BF50-D113-434A-8299-2E2B4C834191}" type="pres">
      <dgm:prSet presAssocID="{7C4F3959-34ED-4319-BB2C-E87B9FB4D332}" presName="box" presStyleLbl="node1" presStyleIdx="0" presStyleCnt="6" custScaleY="118302"/>
      <dgm:spPr/>
      <dgm:t>
        <a:bodyPr/>
        <a:lstStyle/>
        <a:p>
          <a:endParaRPr lang="ru-RU"/>
        </a:p>
      </dgm:t>
    </dgm:pt>
    <dgm:pt modelId="{F0AA1CFE-0BDF-40D9-8CDD-8DC1EA731230}" type="pres">
      <dgm:prSet presAssocID="{7C4F3959-34ED-4319-BB2C-E87B9FB4D332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01F3A9-25E3-40E9-8E2A-A685B936D553}" type="pres">
      <dgm:prSet presAssocID="{7C4F3959-34ED-4319-BB2C-E87B9FB4D332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9776C-3FB3-4D3F-959F-43B380C17BB1}" type="pres">
      <dgm:prSet presAssocID="{26491751-1E0D-4825-993D-1C4A702079E4}" presName="spacer" presStyleCnt="0"/>
      <dgm:spPr/>
    </dgm:pt>
    <dgm:pt modelId="{A24F3458-4D23-454D-8888-8211F6DD29A5}" type="pres">
      <dgm:prSet presAssocID="{0AA0A6D1-A337-4F1B-AE9E-FB2A1892EE6F}" presName="comp" presStyleCnt="0"/>
      <dgm:spPr/>
    </dgm:pt>
    <dgm:pt modelId="{3D57BF9D-10DB-4D88-A7D6-DAD43ECC171E}" type="pres">
      <dgm:prSet presAssocID="{0AA0A6D1-A337-4F1B-AE9E-FB2A1892EE6F}" presName="box" presStyleLbl="node1" presStyleIdx="1" presStyleCnt="6"/>
      <dgm:spPr/>
      <dgm:t>
        <a:bodyPr/>
        <a:lstStyle/>
        <a:p>
          <a:endParaRPr lang="ru-RU"/>
        </a:p>
      </dgm:t>
    </dgm:pt>
    <dgm:pt modelId="{EAEFE4A3-BDE5-41CE-9DFF-F279B6DAE6DD}" type="pres">
      <dgm:prSet presAssocID="{0AA0A6D1-A337-4F1B-AE9E-FB2A1892EE6F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69419A-05BA-40B9-BDA2-8C2C54C369DD}" type="pres">
      <dgm:prSet presAssocID="{0AA0A6D1-A337-4F1B-AE9E-FB2A1892EE6F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A8D48-92C7-479B-A080-9D3D94385D28}" type="pres">
      <dgm:prSet presAssocID="{DDAE5F3A-48B9-4E18-A00C-4257A1EEA688}" presName="spacer" presStyleCnt="0"/>
      <dgm:spPr/>
    </dgm:pt>
    <dgm:pt modelId="{BE036CB1-CA9A-43FA-BEA0-09E8255C73E3}" type="pres">
      <dgm:prSet presAssocID="{5D6EF3E2-4FC1-44A1-8BEF-C55E70F1EFAB}" presName="comp" presStyleCnt="0"/>
      <dgm:spPr/>
    </dgm:pt>
    <dgm:pt modelId="{042F5339-A6A1-4DFE-B946-1DB31EFF038F}" type="pres">
      <dgm:prSet presAssocID="{5D6EF3E2-4FC1-44A1-8BEF-C55E70F1EFAB}" presName="box" presStyleLbl="node1" presStyleIdx="2" presStyleCnt="6" custLinFactNeighborY="1127"/>
      <dgm:spPr/>
      <dgm:t>
        <a:bodyPr/>
        <a:lstStyle/>
        <a:p>
          <a:endParaRPr lang="ru-RU"/>
        </a:p>
      </dgm:t>
    </dgm:pt>
    <dgm:pt modelId="{2C1C681D-EA40-47C7-915D-4B4A8CB00FA1}" type="pres">
      <dgm:prSet presAssocID="{5D6EF3E2-4FC1-44A1-8BEF-C55E70F1EFAB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40AE11C-88CF-44B3-AD90-24D3B89D899C}" type="pres">
      <dgm:prSet presAssocID="{5D6EF3E2-4FC1-44A1-8BEF-C55E70F1EFA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8537B-0A2A-40E9-8018-9541DBE65274}" type="pres">
      <dgm:prSet presAssocID="{E468E311-F1FE-4CFA-B7B3-B65777ADCD4B}" presName="spacer" presStyleCnt="0"/>
      <dgm:spPr/>
    </dgm:pt>
    <dgm:pt modelId="{04598655-50E5-4F11-B837-1848BBD690C0}" type="pres">
      <dgm:prSet presAssocID="{6275709F-BA73-4D24-BB6F-C3CB1BD833F3}" presName="comp" presStyleCnt="0"/>
      <dgm:spPr/>
    </dgm:pt>
    <dgm:pt modelId="{51E1E328-1FE3-4A23-B00E-0D6E123FA890}" type="pres">
      <dgm:prSet presAssocID="{6275709F-BA73-4D24-BB6F-C3CB1BD833F3}" presName="box" presStyleLbl="node1" presStyleIdx="3" presStyleCnt="6"/>
      <dgm:spPr/>
      <dgm:t>
        <a:bodyPr/>
        <a:lstStyle/>
        <a:p>
          <a:endParaRPr lang="ru-RU"/>
        </a:p>
      </dgm:t>
    </dgm:pt>
    <dgm:pt modelId="{A7FE3BF3-4B35-4396-93D1-8409B1D11C42}" type="pres">
      <dgm:prSet presAssocID="{6275709F-BA73-4D24-BB6F-C3CB1BD833F3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D00A408-E11F-43FA-8F14-4D563865CED4}" type="pres">
      <dgm:prSet presAssocID="{6275709F-BA73-4D24-BB6F-C3CB1BD833F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BBC84-9EBA-48F8-AA01-5E3B201C6363}" type="pres">
      <dgm:prSet presAssocID="{13541C62-1295-4BBA-AF6C-C9CE97EEB5F5}" presName="spacer" presStyleCnt="0"/>
      <dgm:spPr/>
    </dgm:pt>
    <dgm:pt modelId="{1F35A563-C15D-4859-B007-C6C20087E267}" type="pres">
      <dgm:prSet presAssocID="{C709B43C-EC63-43C7-9FD0-F0F16F7A675C}" presName="comp" presStyleCnt="0"/>
      <dgm:spPr/>
    </dgm:pt>
    <dgm:pt modelId="{3AA9F4C6-1062-43B5-8C53-EC278AA03039}" type="pres">
      <dgm:prSet presAssocID="{C709B43C-EC63-43C7-9FD0-F0F16F7A675C}" presName="box" presStyleLbl="node1" presStyleIdx="4" presStyleCnt="6"/>
      <dgm:spPr/>
      <dgm:t>
        <a:bodyPr/>
        <a:lstStyle/>
        <a:p>
          <a:endParaRPr lang="ru-RU"/>
        </a:p>
      </dgm:t>
    </dgm:pt>
    <dgm:pt modelId="{D7909146-6B24-48BF-AF8D-3B8A0FEEBB66}" type="pres">
      <dgm:prSet presAssocID="{C709B43C-EC63-43C7-9FD0-F0F16F7A675C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2B6E839-67EA-4DCF-B53B-0BCFD08A10C3}" type="pres">
      <dgm:prSet presAssocID="{C709B43C-EC63-43C7-9FD0-F0F16F7A675C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0AC7A-565E-4B35-8E19-C1E75F4BC38C}" type="pres">
      <dgm:prSet presAssocID="{9C1533EF-8AC6-4C1F-BF56-372580B1DFF6}" presName="spacer" presStyleCnt="0"/>
      <dgm:spPr/>
    </dgm:pt>
    <dgm:pt modelId="{7F4F27A8-9BBA-4713-BEF0-BCC67590E8CA}" type="pres">
      <dgm:prSet presAssocID="{B6E698B0-FF56-4AF0-B991-572C7E2A8ABD}" presName="comp" presStyleCnt="0"/>
      <dgm:spPr/>
    </dgm:pt>
    <dgm:pt modelId="{01DDF090-F968-4218-AFBB-6BA2E96822BB}" type="pres">
      <dgm:prSet presAssocID="{B6E698B0-FF56-4AF0-B991-572C7E2A8ABD}" presName="box" presStyleLbl="node1" presStyleIdx="5" presStyleCnt="6" custScaleY="116143"/>
      <dgm:spPr/>
      <dgm:t>
        <a:bodyPr/>
        <a:lstStyle/>
        <a:p>
          <a:endParaRPr lang="ru-RU"/>
        </a:p>
      </dgm:t>
    </dgm:pt>
    <dgm:pt modelId="{29541045-96E6-474F-AE9D-B2463ADADCD7}" type="pres">
      <dgm:prSet presAssocID="{B6E698B0-FF56-4AF0-B991-572C7E2A8ABD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D085ECE0-28C1-4033-A2AC-5D8FF858804F}" type="pres">
      <dgm:prSet presAssocID="{B6E698B0-FF56-4AF0-B991-572C7E2A8AB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19CD6-CDAB-41C0-9169-D68CE18AB021}" type="presOf" srcId="{0AA0A6D1-A337-4F1B-AE9E-FB2A1892EE6F}" destId="{3D57BF9D-10DB-4D88-A7D6-DAD43ECC171E}" srcOrd="0" destOrd="0" presId="urn:microsoft.com/office/officeart/2005/8/layout/vList4#1"/>
    <dgm:cxn modelId="{6A24FBE7-FEEE-436C-8C1F-AB1EFE0913BB}" srcId="{507002C9-A173-4D25-A155-75CD4388ABE2}" destId="{5D6EF3E2-4FC1-44A1-8BEF-C55E70F1EFAB}" srcOrd="2" destOrd="0" parTransId="{4904B39E-03E1-408F-8C51-51280B48D226}" sibTransId="{E468E311-F1FE-4CFA-B7B3-B65777ADCD4B}"/>
    <dgm:cxn modelId="{09F465BC-EEEE-4784-A536-FD8E546F7125}" type="presOf" srcId="{B6E698B0-FF56-4AF0-B991-572C7E2A8ABD}" destId="{01DDF090-F968-4218-AFBB-6BA2E96822BB}" srcOrd="0" destOrd="0" presId="urn:microsoft.com/office/officeart/2005/8/layout/vList4#1"/>
    <dgm:cxn modelId="{8A7A53A5-6EF5-4A81-B217-2BD1E90D12AE}" type="presOf" srcId="{C709B43C-EC63-43C7-9FD0-F0F16F7A675C}" destId="{42B6E839-67EA-4DCF-B53B-0BCFD08A10C3}" srcOrd="1" destOrd="0" presId="urn:microsoft.com/office/officeart/2005/8/layout/vList4#1"/>
    <dgm:cxn modelId="{61454AFD-E4CE-48C6-8AC0-33228CC19C3A}" type="presOf" srcId="{6275709F-BA73-4D24-BB6F-C3CB1BD833F3}" destId="{51E1E328-1FE3-4A23-B00E-0D6E123FA890}" srcOrd="0" destOrd="0" presId="urn:microsoft.com/office/officeart/2005/8/layout/vList4#1"/>
    <dgm:cxn modelId="{840A9287-D433-4DAB-9B5E-75F087EFF1BB}" srcId="{507002C9-A173-4D25-A155-75CD4388ABE2}" destId="{B6E698B0-FF56-4AF0-B991-572C7E2A8ABD}" srcOrd="5" destOrd="0" parTransId="{4AB480CF-746C-432C-8B1F-6084BB9FE9F9}" sibTransId="{55914347-81FA-4AEC-947D-0404243490AB}"/>
    <dgm:cxn modelId="{F0ECDB2F-A015-4FBD-81C4-EE75147B0EAB}" type="presOf" srcId="{5D6EF3E2-4FC1-44A1-8BEF-C55E70F1EFAB}" destId="{042F5339-A6A1-4DFE-B946-1DB31EFF038F}" srcOrd="0" destOrd="0" presId="urn:microsoft.com/office/officeart/2005/8/layout/vList4#1"/>
    <dgm:cxn modelId="{75AC3885-BB5A-4F01-BBDB-3A05FB8C2F34}" type="presOf" srcId="{5D6EF3E2-4FC1-44A1-8BEF-C55E70F1EFAB}" destId="{F40AE11C-88CF-44B3-AD90-24D3B89D899C}" srcOrd="1" destOrd="0" presId="urn:microsoft.com/office/officeart/2005/8/layout/vList4#1"/>
    <dgm:cxn modelId="{55D92687-01E3-4395-B538-53A7D099372A}" type="presOf" srcId="{0AA0A6D1-A337-4F1B-AE9E-FB2A1892EE6F}" destId="{8D69419A-05BA-40B9-BDA2-8C2C54C369DD}" srcOrd="1" destOrd="0" presId="urn:microsoft.com/office/officeart/2005/8/layout/vList4#1"/>
    <dgm:cxn modelId="{BA3E2070-A81F-4800-93ED-0A554DC16038}" srcId="{507002C9-A173-4D25-A155-75CD4388ABE2}" destId="{0AA0A6D1-A337-4F1B-AE9E-FB2A1892EE6F}" srcOrd="1" destOrd="0" parTransId="{6BFFFBD9-B183-428C-852C-677ADFE338CD}" sibTransId="{DDAE5F3A-48B9-4E18-A00C-4257A1EEA688}"/>
    <dgm:cxn modelId="{C4ECE804-C3EF-4238-8FA2-F86367B3B240}" srcId="{507002C9-A173-4D25-A155-75CD4388ABE2}" destId="{7C4F3959-34ED-4319-BB2C-E87B9FB4D332}" srcOrd="0" destOrd="0" parTransId="{7B8CE149-941A-4971-A4BA-C0A4FE07BAE1}" sibTransId="{26491751-1E0D-4825-993D-1C4A702079E4}"/>
    <dgm:cxn modelId="{F2147232-E99E-4688-9621-4C1176EE6573}" srcId="{507002C9-A173-4D25-A155-75CD4388ABE2}" destId="{C709B43C-EC63-43C7-9FD0-F0F16F7A675C}" srcOrd="4" destOrd="0" parTransId="{B645F806-3B4A-4C47-B5E3-F7A00020224C}" sibTransId="{9C1533EF-8AC6-4C1F-BF56-372580B1DFF6}"/>
    <dgm:cxn modelId="{37C422CB-3D68-4C3A-AA27-5233B0E12EF7}" type="presOf" srcId="{507002C9-A173-4D25-A155-75CD4388ABE2}" destId="{9A3527D9-6DE3-415C-B4E8-92ABD938E046}" srcOrd="0" destOrd="0" presId="urn:microsoft.com/office/officeart/2005/8/layout/vList4#1"/>
    <dgm:cxn modelId="{00D38979-5B14-4771-A8CC-CDED2ED3FFD9}" type="presOf" srcId="{7C4F3959-34ED-4319-BB2C-E87B9FB4D332}" destId="{9201F3A9-25E3-40E9-8E2A-A685B936D553}" srcOrd="1" destOrd="0" presId="urn:microsoft.com/office/officeart/2005/8/layout/vList4#1"/>
    <dgm:cxn modelId="{C7DC8D88-FFA0-4019-AFC3-F4FFFEC339FA}" srcId="{507002C9-A173-4D25-A155-75CD4388ABE2}" destId="{6275709F-BA73-4D24-BB6F-C3CB1BD833F3}" srcOrd="3" destOrd="0" parTransId="{80255F3E-E261-4B36-997C-827EA65F98FA}" sibTransId="{13541C62-1295-4BBA-AF6C-C9CE97EEB5F5}"/>
    <dgm:cxn modelId="{DFA9859D-0454-4E51-9EDB-DE0BBB00A3D1}" type="presOf" srcId="{C709B43C-EC63-43C7-9FD0-F0F16F7A675C}" destId="{3AA9F4C6-1062-43B5-8C53-EC278AA03039}" srcOrd="0" destOrd="0" presId="urn:microsoft.com/office/officeart/2005/8/layout/vList4#1"/>
    <dgm:cxn modelId="{84BED75F-DFB0-4176-A9C2-5B365EB65D69}" type="presOf" srcId="{6275709F-BA73-4D24-BB6F-C3CB1BD833F3}" destId="{1D00A408-E11F-43FA-8F14-4D563865CED4}" srcOrd="1" destOrd="0" presId="urn:microsoft.com/office/officeart/2005/8/layout/vList4#1"/>
    <dgm:cxn modelId="{1DD64668-BF98-4156-BCD5-DBCA74F95A02}" type="presOf" srcId="{7C4F3959-34ED-4319-BB2C-E87B9FB4D332}" destId="{C509BF50-D113-434A-8299-2E2B4C834191}" srcOrd="0" destOrd="0" presId="urn:microsoft.com/office/officeart/2005/8/layout/vList4#1"/>
    <dgm:cxn modelId="{0581505A-8C98-4045-8A97-4CB1EC136798}" type="presOf" srcId="{B6E698B0-FF56-4AF0-B991-572C7E2A8ABD}" destId="{D085ECE0-28C1-4033-A2AC-5D8FF858804F}" srcOrd="1" destOrd="0" presId="urn:microsoft.com/office/officeart/2005/8/layout/vList4#1"/>
    <dgm:cxn modelId="{3A2F553F-DE20-4F29-89C8-9328A1C7948E}" type="presParOf" srcId="{9A3527D9-6DE3-415C-B4E8-92ABD938E046}" destId="{BA0465B8-8487-4A3E-A29F-99CE275451A8}" srcOrd="0" destOrd="0" presId="urn:microsoft.com/office/officeart/2005/8/layout/vList4#1"/>
    <dgm:cxn modelId="{09B158B8-5ED8-4C50-896C-33D99B12E675}" type="presParOf" srcId="{BA0465B8-8487-4A3E-A29F-99CE275451A8}" destId="{C509BF50-D113-434A-8299-2E2B4C834191}" srcOrd="0" destOrd="0" presId="urn:microsoft.com/office/officeart/2005/8/layout/vList4#1"/>
    <dgm:cxn modelId="{1D4C21C1-6FB8-42D9-871D-6B23A9E2ACCD}" type="presParOf" srcId="{BA0465B8-8487-4A3E-A29F-99CE275451A8}" destId="{F0AA1CFE-0BDF-40D9-8CDD-8DC1EA731230}" srcOrd="1" destOrd="0" presId="urn:microsoft.com/office/officeart/2005/8/layout/vList4#1"/>
    <dgm:cxn modelId="{627A170D-F552-4045-89C5-28EC1A9D861A}" type="presParOf" srcId="{BA0465B8-8487-4A3E-A29F-99CE275451A8}" destId="{9201F3A9-25E3-40E9-8E2A-A685B936D553}" srcOrd="2" destOrd="0" presId="urn:microsoft.com/office/officeart/2005/8/layout/vList4#1"/>
    <dgm:cxn modelId="{5560B60D-7E92-434D-B3A4-4503CC3B3F1F}" type="presParOf" srcId="{9A3527D9-6DE3-415C-B4E8-92ABD938E046}" destId="{E349776C-3FB3-4D3F-959F-43B380C17BB1}" srcOrd="1" destOrd="0" presId="urn:microsoft.com/office/officeart/2005/8/layout/vList4#1"/>
    <dgm:cxn modelId="{66E0D320-8ABF-46B1-BBBC-72A21DC1C6BA}" type="presParOf" srcId="{9A3527D9-6DE3-415C-B4E8-92ABD938E046}" destId="{A24F3458-4D23-454D-8888-8211F6DD29A5}" srcOrd="2" destOrd="0" presId="urn:microsoft.com/office/officeart/2005/8/layout/vList4#1"/>
    <dgm:cxn modelId="{72CEFA16-0CB9-4D70-9BDA-24E62E0E7813}" type="presParOf" srcId="{A24F3458-4D23-454D-8888-8211F6DD29A5}" destId="{3D57BF9D-10DB-4D88-A7D6-DAD43ECC171E}" srcOrd="0" destOrd="0" presId="urn:microsoft.com/office/officeart/2005/8/layout/vList4#1"/>
    <dgm:cxn modelId="{73F6775F-1434-4978-B9CF-C4914376AE4C}" type="presParOf" srcId="{A24F3458-4D23-454D-8888-8211F6DD29A5}" destId="{EAEFE4A3-BDE5-41CE-9DFF-F279B6DAE6DD}" srcOrd="1" destOrd="0" presId="urn:microsoft.com/office/officeart/2005/8/layout/vList4#1"/>
    <dgm:cxn modelId="{7A6AD97B-D72A-4331-91E1-67781459DCB7}" type="presParOf" srcId="{A24F3458-4D23-454D-8888-8211F6DD29A5}" destId="{8D69419A-05BA-40B9-BDA2-8C2C54C369DD}" srcOrd="2" destOrd="0" presId="urn:microsoft.com/office/officeart/2005/8/layout/vList4#1"/>
    <dgm:cxn modelId="{82014741-55A7-4E97-852A-EEBDFA19CB67}" type="presParOf" srcId="{9A3527D9-6DE3-415C-B4E8-92ABD938E046}" destId="{C31A8D48-92C7-479B-A080-9D3D94385D28}" srcOrd="3" destOrd="0" presId="urn:microsoft.com/office/officeart/2005/8/layout/vList4#1"/>
    <dgm:cxn modelId="{210AF96C-A63A-42FC-8CDC-52D0228D000A}" type="presParOf" srcId="{9A3527D9-6DE3-415C-B4E8-92ABD938E046}" destId="{BE036CB1-CA9A-43FA-BEA0-09E8255C73E3}" srcOrd="4" destOrd="0" presId="urn:microsoft.com/office/officeart/2005/8/layout/vList4#1"/>
    <dgm:cxn modelId="{A96E66C7-12A2-4353-B0FA-78D1C2A4407C}" type="presParOf" srcId="{BE036CB1-CA9A-43FA-BEA0-09E8255C73E3}" destId="{042F5339-A6A1-4DFE-B946-1DB31EFF038F}" srcOrd="0" destOrd="0" presId="urn:microsoft.com/office/officeart/2005/8/layout/vList4#1"/>
    <dgm:cxn modelId="{D1D14738-315A-4408-A5E8-9B6B6F35AD62}" type="presParOf" srcId="{BE036CB1-CA9A-43FA-BEA0-09E8255C73E3}" destId="{2C1C681D-EA40-47C7-915D-4B4A8CB00FA1}" srcOrd="1" destOrd="0" presId="urn:microsoft.com/office/officeart/2005/8/layout/vList4#1"/>
    <dgm:cxn modelId="{6BA33FD0-FE04-4903-B4EF-864587954CC2}" type="presParOf" srcId="{BE036CB1-CA9A-43FA-BEA0-09E8255C73E3}" destId="{F40AE11C-88CF-44B3-AD90-24D3B89D899C}" srcOrd="2" destOrd="0" presId="urn:microsoft.com/office/officeart/2005/8/layout/vList4#1"/>
    <dgm:cxn modelId="{087AB65C-343C-487A-83A2-24FC7F0D876A}" type="presParOf" srcId="{9A3527D9-6DE3-415C-B4E8-92ABD938E046}" destId="{B6F8537B-0A2A-40E9-8018-9541DBE65274}" srcOrd="5" destOrd="0" presId="urn:microsoft.com/office/officeart/2005/8/layout/vList4#1"/>
    <dgm:cxn modelId="{78BB108D-D963-4DE0-B5AB-66D7B0CADC4E}" type="presParOf" srcId="{9A3527D9-6DE3-415C-B4E8-92ABD938E046}" destId="{04598655-50E5-4F11-B837-1848BBD690C0}" srcOrd="6" destOrd="0" presId="urn:microsoft.com/office/officeart/2005/8/layout/vList4#1"/>
    <dgm:cxn modelId="{FFD3F2F0-7841-4045-B376-A1B75CC9856C}" type="presParOf" srcId="{04598655-50E5-4F11-B837-1848BBD690C0}" destId="{51E1E328-1FE3-4A23-B00E-0D6E123FA890}" srcOrd="0" destOrd="0" presId="urn:microsoft.com/office/officeart/2005/8/layout/vList4#1"/>
    <dgm:cxn modelId="{953FE458-3F26-451B-8E31-12061A338A3F}" type="presParOf" srcId="{04598655-50E5-4F11-B837-1848BBD690C0}" destId="{A7FE3BF3-4B35-4396-93D1-8409B1D11C42}" srcOrd="1" destOrd="0" presId="urn:microsoft.com/office/officeart/2005/8/layout/vList4#1"/>
    <dgm:cxn modelId="{356208C9-AEA1-4264-808E-228C56255259}" type="presParOf" srcId="{04598655-50E5-4F11-B837-1848BBD690C0}" destId="{1D00A408-E11F-43FA-8F14-4D563865CED4}" srcOrd="2" destOrd="0" presId="urn:microsoft.com/office/officeart/2005/8/layout/vList4#1"/>
    <dgm:cxn modelId="{4649E27D-E903-4CA2-BFCB-19363126650F}" type="presParOf" srcId="{9A3527D9-6DE3-415C-B4E8-92ABD938E046}" destId="{379BBC84-9EBA-48F8-AA01-5E3B201C6363}" srcOrd="7" destOrd="0" presId="urn:microsoft.com/office/officeart/2005/8/layout/vList4#1"/>
    <dgm:cxn modelId="{CD6E5475-2B7A-4E9E-9BDE-C4BB5E690324}" type="presParOf" srcId="{9A3527D9-6DE3-415C-B4E8-92ABD938E046}" destId="{1F35A563-C15D-4859-B007-C6C20087E267}" srcOrd="8" destOrd="0" presId="urn:microsoft.com/office/officeart/2005/8/layout/vList4#1"/>
    <dgm:cxn modelId="{2CD6B95A-8B00-42CE-A985-8CDC98F2E27F}" type="presParOf" srcId="{1F35A563-C15D-4859-B007-C6C20087E267}" destId="{3AA9F4C6-1062-43B5-8C53-EC278AA03039}" srcOrd="0" destOrd="0" presId="urn:microsoft.com/office/officeart/2005/8/layout/vList4#1"/>
    <dgm:cxn modelId="{8A47BB0B-FF62-40DD-928E-3512B09AA8B7}" type="presParOf" srcId="{1F35A563-C15D-4859-B007-C6C20087E267}" destId="{D7909146-6B24-48BF-AF8D-3B8A0FEEBB66}" srcOrd="1" destOrd="0" presId="urn:microsoft.com/office/officeart/2005/8/layout/vList4#1"/>
    <dgm:cxn modelId="{0F642986-5976-4E19-BCD6-280DF28629B5}" type="presParOf" srcId="{1F35A563-C15D-4859-B007-C6C20087E267}" destId="{42B6E839-67EA-4DCF-B53B-0BCFD08A10C3}" srcOrd="2" destOrd="0" presId="urn:microsoft.com/office/officeart/2005/8/layout/vList4#1"/>
    <dgm:cxn modelId="{1DC72A83-CD61-4A13-8A87-5F0F586E639C}" type="presParOf" srcId="{9A3527D9-6DE3-415C-B4E8-92ABD938E046}" destId="{CD00AC7A-565E-4B35-8E19-C1E75F4BC38C}" srcOrd="9" destOrd="0" presId="urn:microsoft.com/office/officeart/2005/8/layout/vList4#1"/>
    <dgm:cxn modelId="{CE59D0E5-307D-423D-AC7B-88FA0E39661A}" type="presParOf" srcId="{9A3527D9-6DE3-415C-B4E8-92ABD938E046}" destId="{7F4F27A8-9BBA-4713-BEF0-BCC67590E8CA}" srcOrd="10" destOrd="0" presId="urn:microsoft.com/office/officeart/2005/8/layout/vList4#1"/>
    <dgm:cxn modelId="{13BEE519-572C-4568-94F6-03F359044BFD}" type="presParOf" srcId="{7F4F27A8-9BBA-4713-BEF0-BCC67590E8CA}" destId="{01DDF090-F968-4218-AFBB-6BA2E96822BB}" srcOrd="0" destOrd="0" presId="urn:microsoft.com/office/officeart/2005/8/layout/vList4#1"/>
    <dgm:cxn modelId="{F355B60F-4C3A-490C-A6B8-C5D5EA29B8B2}" type="presParOf" srcId="{7F4F27A8-9BBA-4713-BEF0-BCC67590E8CA}" destId="{29541045-96E6-474F-AE9D-B2463ADADCD7}" srcOrd="1" destOrd="0" presId="urn:microsoft.com/office/officeart/2005/8/layout/vList4#1"/>
    <dgm:cxn modelId="{CA5FAF0D-D275-4302-B528-7DB90731A27F}" type="presParOf" srcId="{7F4F27A8-9BBA-4713-BEF0-BCC67590E8CA}" destId="{D085ECE0-28C1-4033-A2AC-5D8FF858804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7002C9-A173-4D25-A155-75CD4388ABE2}" type="doc">
      <dgm:prSet loTypeId="urn:microsoft.com/office/officeart/2005/8/layout/vList4#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7C4F3959-34ED-4319-BB2C-E87B9FB4D332}">
      <dgm:prSet phldrT="[Текст]" custT="1"/>
      <dgm:spPr/>
      <dgm:t>
        <a:bodyPr/>
        <a:lstStyle/>
        <a:p>
          <a:pPr algn="l"/>
          <a:r>
            <a:rPr lang="ru-RU" sz="1300" b="1" i="1" dirty="0">
              <a:solidFill>
                <a:srgbClr val="FFFF00"/>
              </a:solidFill>
            </a:rPr>
            <a:t>Потерпевший</a:t>
          </a:r>
        </a:p>
        <a:p>
          <a:pPr algn="just"/>
          <a:r>
            <a:rPr lang="ru-RU" sz="1400" dirty="0"/>
            <a:t>Потерпевший - физическое лицо, которому преступлением причинен физический, имущественный, моральный вред, а также юридическое лицо в случае причинения преступлением вреда его имуществу и деловой репутации. Решение о признании лица потерпевшим оформляется постановлением дознавателя, следователя, прокурора или суда.</a:t>
          </a:r>
          <a:endParaRPr lang="ru-RU" sz="1400" b="1" dirty="0">
            <a:solidFill>
              <a:srgbClr val="FFFF00"/>
            </a:solidFill>
          </a:endParaRPr>
        </a:p>
      </dgm:t>
    </dgm:pt>
    <dgm:pt modelId="{7B8CE149-941A-4971-A4BA-C0A4FE07BAE1}" type="parTrans" cxnId="{C4ECE804-C3EF-4238-8FA2-F86367B3B240}">
      <dgm:prSet/>
      <dgm:spPr/>
      <dgm:t>
        <a:bodyPr/>
        <a:lstStyle/>
        <a:p>
          <a:endParaRPr lang="ru-RU" sz="1300"/>
        </a:p>
      </dgm:t>
    </dgm:pt>
    <dgm:pt modelId="{26491751-1E0D-4825-993D-1C4A702079E4}" type="sibTrans" cxnId="{C4ECE804-C3EF-4238-8FA2-F86367B3B240}">
      <dgm:prSet/>
      <dgm:spPr/>
      <dgm:t>
        <a:bodyPr/>
        <a:lstStyle/>
        <a:p>
          <a:endParaRPr lang="ru-RU" sz="1300"/>
        </a:p>
      </dgm:t>
    </dgm:pt>
    <dgm:pt modelId="{0AA0A6D1-A337-4F1B-AE9E-FB2A1892EE6F}">
      <dgm:prSet phldrT="[Текст]" custT="1"/>
      <dgm:spPr/>
      <dgm:t>
        <a:bodyPr/>
        <a:lstStyle/>
        <a:p>
          <a:pPr algn="just"/>
          <a:r>
            <a:rPr lang="ru-RU" sz="1300" b="1" i="1" dirty="0">
              <a:solidFill>
                <a:srgbClr val="FFFF00"/>
              </a:solidFill>
            </a:rPr>
            <a:t>Частный обвинитель</a:t>
          </a:r>
        </a:p>
        <a:p>
          <a:pPr algn="just"/>
          <a:r>
            <a:rPr lang="ru-RU" sz="1400" dirty="0"/>
            <a:t>Частный обвинитель - лицо (потерпевший или его законный представитель и представитель), подавшее заявление в суд по уголовному делу частного обвинения и поддерживающее обвинение в суде. Лицо становится частным обвинителем с момента принятия судом заявления к своему производству.</a:t>
          </a:r>
        </a:p>
      </dgm:t>
    </dgm:pt>
    <dgm:pt modelId="{6BFFFBD9-B183-428C-852C-677ADFE338CD}" type="parTrans" cxnId="{BA3E2070-A81F-4800-93ED-0A554DC16038}">
      <dgm:prSet/>
      <dgm:spPr/>
      <dgm:t>
        <a:bodyPr/>
        <a:lstStyle/>
        <a:p>
          <a:endParaRPr lang="ru-RU" sz="1300"/>
        </a:p>
      </dgm:t>
    </dgm:pt>
    <dgm:pt modelId="{DDAE5F3A-48B9-4E18-A00C-4257A1EEA688}" type="sibTrans" cxnId="{BA3E2070-A81F-4800-93ED-0A554DC16038}">
      <dgm:prSet/>
      <dgm:spPr/>
      <dgm:t>
        <a:bodyPr/>
        <a:lstStyle/>
        <a:p>
          <a:endParaRPr lang="ru-RU" sz="1300"/>
        </a:p>
      </dgm:t>
    </dgm:pt>
    <dgm:pt modelId="{5D6EF3E2-4FC1-44A1-8BEF-C55E70F1EFAB}">
      <dgm:prSet phldrT="[Текст]" custT="1"/>
      <dgm:spPr/>
      <dgm:t>
        <a:bodyPr/>
        <a:lstStyle/>
        <a:p>
          <a:pPr algn="just"/>
          <a:r>
            <a:rPr lang="en-US" sz="1300" b="1" i="1" dirty="0" err="1">
              <a:solidFill>
                <a:srgbClr val="FFFF00"/>
              </a:solidFill>
            </a:rPr>
            <a:t>Гражданский</a:t>
          </a:r>
          <a:r>
            <a:rPr lang="en-US" sz="1300" b="1" i="1" dirty="0">
              <a:solidFill>
                <a:srgbClr val="FFFF00"/>
              </a:solidFill>
            </a:rPr>
            <a:t> </a:t>
          </a:r>
          <a:r>
            <a:rPr lang="en-US" sz="1300" b="1" i="1" dirty="0" err="1">
              <a:solidFill>
                <a:srgbClr val="FFFF00"/>
              </a:solidFill>
            </a:rPr>
            <a:t>истец</a:t>
          </a:r>
          <a:endParaRPr lang="ru-RU" sz="1300" b="1" i="1" dirty="0">
            <a:solidFill>
              <a:srgbClr val="FFFF00"/>
            </a:solidFill>
          </a:endParaRPr>
        </a:p>
        <a:p>
          <a:pPr algn="just"/>
          <a:r>
            <a:rPr lang="en-US" sz="1400" dirty="0" err="1"/>
            <a:t>Гражданский</a:t>
          </a:r>
          <a:r>
            <a:rPr lang="en-US" sz="1400" dirty="0"/>
            <a:t> </a:t>
          </a:r>
          <a:r>
            <a:rPr lang="en-US" sz="1400" dirty="0" err="1"/>
            <a:t>истец</a:t>
          </a:r>
          <a:r>
            <a:rPr lang="en-US" sz="1400" dirty="0"/>
            <a:t> - </a:t>
          </a:r>
          <a:r>
            <a:rPr lang="en-US" sz="1400" dirty="0" err="1"/>
            <a:t>физическое</a:t>
          </a:r>
          <a:r>
            <a:rPr lang="en-US" sz="1400" dirty="0"/>
            <a:t> </a:t>
          </a:r>
          <a:r>
            <a:rPr lang="en-US" sz="1400" dirty="0" err="1"/>
            <a:t>или</a:t>
          </a:r>
          <a:r>
            <a:rPr lang="en-US" sz="1400" dirty="0"/>
            <a:t> </a:t>
          </a:r>
          <a:r>
            <a:rPr lang="en-US" sz="1400" dirty="0" err="1"/>
            <a:t>юридическое</a:t>
          </a:r>
          <a:r>
            <a:rPr lang="en-US" sz="1400" dirty="0"/>
            <a:t> </a:t>
          </a:r>
          <a:r>
            <a:rPr lang="en-US" sz="1400" dirty="0" err="1"/>
            <a:t>лицо</a:t>
          </a:r>
          <a:r>
            <a:rPr lang="en-US" sz="1400" dirty="0"/>
            <a:t>, </a:t>
          </a:r>
          <a:r>
            <a:rPr lang="en-US" sz="1400" dirty="0" err="1"/>
            <a:t>предъявившее</a:t>
          </a:r>
          <a:r>
            <a:rPr lang="en-US" sz="1400" dirty="0"/>
            <a:t> </a:t>
          </a:r>
          <a:r>
            <a:rPr lang="en-US" sz="1400" dirty="0" err="1"/>
            <a:t>требование</a:t>
          </a:r>
          <a:r>
            <a:rPr lang="en-US" sz="1400" dirty="0"/>
            <a:t> о </a:t>
          </a:r>
          <a:r>
            <a:rPr lang="en-US" sz="1400" dirty="0" err="1"/>
            <a:t>возмещении</a:t>
          </a:r>
          <a:r>
            <a:rPr lang="en-US" sz="1400" dirty="0"/>
            <a:t> </a:t>
          </a:r>
          <a:r>
            <a:rPr lang="en-US" sz="1400" dirty="0" err="1"/>
            <a:t>имущественного</a:t>
          </a:r>
          <a:r>
            <a:rPr lang="en-US" sz="1400" dirty="0"/>
            <a:t> </a:t>
          </a:r>
          <a:r>
            <a:rPr lang="en-US" sz="1400" dirty="0" err="1"/>
            <a:t>вреда</a:t>
          </a:r>
          <a:r>
            <a:rPr lang="en-US" sz="1400" dirty="0"/>
            <a:t> </a:t>
          </a:r>
          <a:r>
            <a:rPr lang="en-US" sz="1400" dirty="0" err="1"/>
            <a:t>при</a:t>
          </a:r>
          <a:r>
            <a:rPr lang="en-US" sz="1400" dirty="0"/>
            <a:t> </a:t>
          </a:r>
          <a:r>
            <a:rPr lang="en-US" sz="1400" dirty="0" err="1"/>
            <a:t>наличии</a:t>
          </a:r>
          <a:r>
            <a:rPr lang="en-US" sz="1400" dirty="0"/>
            <a:t> </a:t>
          </a:r>
          <a:r>
            <a:rPr lang="en-US" sz="1400" dirty="0" err="1"/>
            <a:t>оснований</a:t>
          </a:r>
          <a:r>
            <a:rPr lang="en-US" sz="1400" dirty="0"/>
            <a:t> </a:t>
          </a:r>
          <a:r>
            <a:rPr lang="en-US" sz="1400" dirty="0" err="1"/>
            <a:t>полагать</a:t>
          </a:r>
          <a:r>
            <a:rPr lang="en-US" sz="1400" dirty="0"/>
            <a:t>, </a:t>
          </a:r>
          <a:r>
            <a:rPr lang="en-US" sz="1400" dirty="0" err="1"/>
            <a:t>что</a:t>
          </a:r>
          <a:r>
            <a:rPr lang="en-US" sz="1400" dirty="0"/>
            <a:t> </a:t>
          </a:r>
          <a:r>
            <a:rPr lang="en-US" sz="1400" dirty="0" err="1"/>
            <a:t>данный</a:t>
          </a:r>
          <a:r>
            <a:rPr lang="en-US" sz="1400" dirty="0"/>
            <a:t> </a:t>
          </a:r>
          <a:r>
            <a:rPr lang="en-US" sz="1400" dirty="0" err="1"/>
            <a:t>вред</a:t>
          </a:r>
          <a:r>
            <a:rPr lang="en-US" sz="1400" dirty="0"/>
            <a:t> </a:t>
          </a:r>
          <a:r>
            <a:rPr lang="en-US" sz="1400" dirty="0" err="1"/>
            <a:t>причинен</a:t>
          </a:r>
          <a:r>
            <a:rPr lang="en-US" sz="1400" dirty="0"/>
            <a:t> </a:t>
          </a:r>
          <a:r>
            <a:rPr lang="en-US" sz="1400" dirty="0" err="1"/>
            <a:t>ему</a:t>
          </a:r>
          <a:r>
            <a:rPr lang="en-US" sz="1400" dirty="0"/>
            <a:t> </a:t>
          </a:r>
          <a:r>
            <a:rPr lang="en-US" sz="1400" dirty="0" err="1"/>
            <a:t>непосредственно</a:t>
          </a:r>
          <a:r>
            <a:rPr lang="en-US" sz="1400" dirty="0"/>
            <a:t> </a:t>
          </a:r>
          <a:r>
            <a:rPr lang="en-US" sz="1400" dirty="0" err="1"/>
            <a:t>преступлением</a:t>
          </a:r>
          <a:r>
            <a:rPr lang="ru-RU" sz="1400" dirty="0"/>
            <a:t>.</a:t>
          </a:r>
        </a:p>
      </dgm:t>
    </dgm:pt>
    <dgm:pt modelId="{4904B39E-03E1-408F-8C51-51280B48D226}" type="parTrans" cxnId="{6A24FBE7-FEEE-436C-8C1F-AB1EFE0913BB}">
      <dgm:prSet/>
      <dgm:spPr/>
      <dgm:t>
        <a:bodyPr/>
        <a:lstStyle/>
        <a:p>
          <a:endParaRPr lang="ru-RU" sz="1300"/>
        </a:p>
      </dgm:t>
    </dgm:pt>
    <dgm:pt modelId="{E468E311-F1FE-4CFA-B7B3-B65777ADCD4B}" type="sibTrans" cxnId="{6A24FBE7-FEEE-436C-8C1F-AB1EFE0913BB}">
      <dgm:prSet/>
      <dgm:spPr/>
      <dgm:t>
        <a:bodyPr/>
        <a:lstStyle/>
        <a:p>
          <a:endParaRPr lang="ru-RU" sz="1300"/>
        </a:p>
      </dgm:t>
    </dgm:pt>
    <dgm:pt modelId="{A5BB4CC5-2D19-4C26-9977-248B5CB00FFB}">
      <dgm:prSet phldrT="[Текст]" custT="1"/>
      <dgm:spPr/>
      <dgm:t>
        <a:bodyPr/>
        <a:lstStyle/>
        <a:p>
          <a:pPr algn="just"/>
          <a:r>
            <a:rPr lang="en-US" sz="1300" b="1" i="1" dirty="0" err="1">
              <a:solidFill>
                <a:srgbClr val="FFFF00"/>
              </a:solidFill>
            </a:rPr>
            <a:t>Представители</a:t>
          </a:r>
          <a:r>
            <a:rPr lang="en-US" sz="1300" b="1" i="1" dirty="0">
              <a:solidFill>
                <a:srgbClr val="FFFF00"/>
              </a:solidFill>
            </a:rPr>
            <a:t> </a:t>
          </a:r>
          <a:r>
            <a:rPr lang="en-US" sz="1300" b="1" i="1" dirty="0" err="1">
              <a:solidFill>
                <a:srgbClr val="FFFF00"/>
              </a:solidFill>
            </a:rPr>
            <a:t>потерпевшего</a:t>
          </a:r>
          <a:r>
            <a:rPr lang="en-US" sz="1300" b="1" i="1" dirty="0">
              <a:solidFill>
                <a:srgbClr val="FFFF00"/>
              </a:solidFill>
            </a:rPr>
            <a:t>, </a:t>
          </a:r>
          <a:r>
            <a:rPr lang="en-US" sz="1300" b="1" i="1" dirty="0" err="1">
              <a:solidFill>
                <a:srgbClr val="FFFF00"/>
              </a:solidFill>
            </a:rPr>
            <a:t>гражданского</a:t>
          </a:r>
          <a:r>
            <a:rPr lang="en-US" sz="1300" b="1" i="1" dirty="0">
              <a:solidFill>
                <a:srgbClr val="FFFF00"/>
              </a:solidFill>
            </a:rPr>
            <a:t> </a:t>
          </a:r>
          <a:r>
            <a:rPr lang="en-US" sz="1300" b="1" i="1" dirty="0" err="1">
              <a:solidFill>
                <a:srgbClr val="FFFF00"/>
              </a:solidFill>
            </a:rPr>
            <a:t>истца</a:t>
          </a:r>
          <a:r>
            <a:rPr lang="en-US" sz="1300" b="1" i="1" dirty="0">
              <a:solidFill>
                <a:srgbClr val="FFFF00"/>
              </a:solidFill>
            </a:rPr>
            <a:t> и </a:t>
          </a:r>
          <a:r>
            <a:rPr lang="en-US" sz="1300" b="1" i="1" dirty="0" err="1">
              <a:solidFill>
                <a:srgbClr val="FFFF00"/>
              </a:solidFill>
            </a:rPr>
            <a:t>частного</a:t>
          </a:r>
          <a:r>
            <a:rPr lang="en-US" sz="1300" b="1" i="1" dirty="0">
              <a:solidFill>
                <a:srgbClr val="FFFF00"/>
              </a:solidFill>
            </a:rPr>
            <a:t> </a:t>
          </a:r>
          <a:r>
            <a:rPr lang="en-US" sz="1300" b="1" i="1" dirty="0" err="1">
              <a:solidFill>
                <a:srgbClr val="FFFF00"/>
              </a:solidFill>
            </a:rPr>
            <a:t>обвинителя</a:t>
          </a:r>
          <a:endParaRPr lang="ru-RU" sz="1300" b="1" i="1" dirty="0">
            <a:solidFill>
              <a:srgbClr val="FFFF00"/>
            </a:solidFill>
          </a:endParaRPr>
        </a:p>
        <a:p>
          <a:pPr algn="just"/>
          <a:r>
            <a:rPr lang="en-US" sz="1400" dirty="0" err="1"/>
            <a:t>Законные</a:t>
          </a:r>
          <a:r>
            <a:rPr lang="en-US" sz="1400" dirty="0"/>
            <a:t> </a:t>
          </a:r>
          <a:r>
            <a:rPr lang="en-US" sz="1400" dirty="0" err="1"/>
            <a:t>представители</a:t>
          </a:r>
          <a:r>
            <a:rPr lang="en-US" sz="1400" dirty="0"/>
            <a:t> - </a:t>
          </a:r>
          <a:r>
            <a:rPr lang="en-US" sz="1400" dirty="0" err="1"/>
            <a:t>родители</a:t>
          </a:r>
          <a:r>
            <a:rPr lang="en-US" sz="1400" dirty="0"/>
            <a:t>, </a:t>
          </a:r>
          <a:r>
            <a:rPr lang="en-US" sz="1400" dirty="0" err="1"/>
            <a:t>опекуны</a:t>
          </a:r>
          <a:r>
            <a:rPr lang="en-US" sz="1400" dirty="0"/>
            <a:t> </a:t>
          </a:r>
          <a:r>
            <a:rPr lang="en-US" sz="1400" dirty="0" err="1"/>
            <a:t>или</a:t>
          </a:r>
          <a:r>
            <a:rPr lang="en-US" sz="1400" dirty="0"/>
            <a:t> </a:t>
          </a:r>
          <a:r>
            <a:rPr lang="en-US" sz="1400" dirty="0" err="1"/>
            <a:t>попечители</a:t>
          </a:r>
          <a:r>
            <a:rPr lang="en-US" sz="1400" dirty="0"/>
            <a:t>, </a:t>
          </a:r>
          <a:r>
            <a:rPr lang="en-US" sz="1400" dirty="0" err="1"/>
            <a:t>представители</a:t>
          </a:r>
          <a:r>
            <a:rPr lang="en-US" sz="1400" dirty="0"/>
            <a:t> </a:t>
          </a:r>
          <a:r>
            <a:rPr lang="en-US" sz="1400" dirty="0" err="1"/>
            <a:t>учреждений</a:t>
          </a:r>
          <a:r>
            <a:rPr lang="en-US" sz="1400" dirty="0"/>
            <a:t> </a:t>
          </a:r>
          <a:r>
            <a:rPr lang="en-US" sz="1400" dirty="0" err="1"/>
            <a:t>или</a:t>
          </a:r>
          <a:r>
            <a:rPr lang="en-US" sz="1400" dirty="0"/>
            <a:t> </a:t>
          </a:r>
          <a:r>
            <a:rPr lang="en-US" sz="1400" dirty="0" err="1"/>
            <a:t>организаций</a:t>
          </a:r>
          <a:r>
            <a:rPr lang="en-US" sz="1400" dirty="0"/>
            <a:t>, </a:t>
          </a:r>
          <a:r>
            <a:rPr lang="en-US" sz="1400" dirty="0" err="1"/>
            <a:t>на</a:t>
          </a:r>
          <a:r>
            <a:rPr lang="en-US" sz="1400" dirty="0"/>
            <a:t> </a:t>
          </a:r>
          <a:r>
            <a:rPr lang="en-US" sz="1400" dirty="0" err="1"/>
            <a:t>попечении</a:t>
          </a:r>
          <a:r>
            <a:rPr lang="en-US" sz="1400" dirty="0"/>
            <a:t> </a:t>
          </a:r>
          <a:r>
            <a:rPr lang="en-US" sz="1400" dirty="0" err="1"/>
            <a:t>которых</a:t>
          </a:r>
          <a:r>
            <a:rPr lang="en-US" sz="1400" dirty="0"/>
            <a:t> </a:t>
          </a:r>
          <a:r>
            <a:rPr lang="en-US" sz="1400" dirty="0" err="1"/>
            <a:t>находится</a:t>
          </a:r>
          <a:r>
            <a:rPr lang="en-US" sz="1400" dirty="0"/>
            <a:t> </a:t>
          </a:r>
          <a:r>
            <a:rPr lang="en-US" sz="1400" dirty="0" err="1"/>
            <a:t>потерпевший</a:t>
          </a:r>
          <a:r>
            <a:rPr lang="ru-RU" sz="1400" dirty="0"/>
            <a:t>.</a:t>
          </a:r>
        </a:p>
      </dgm:t>
    </dgm:pt>
    <dgm:pt modelId="{09496115-C4A5-40A0-A167-37A5E573FBC6}" type="parTrans" cxnId="{DCAE46D2-DF80-4DE6-9A3E-D97D5C9CAE37}">
      <dgm:prSet/>
      <dgm:spPr/>
      <dgm:t>
        <a:bodyPr/>
        <a:lstStyle/>
        <a:p>
          <a:endParaRPr lang="ru-RU" sz="1300"/>
        </a:p>
      </dgm:t>
    </dgm:pt>
    <dgm:pt modelId="{11172913-300C-4BD7-9E2D-A0692EC0FE5F}" type="sibTrans" cxnId="{DCAE46D2-DF80-4DE6-9A3E-D97D5C9CAE37}">
      <dgm:prSet/>
      <dgm:spPr/>
      <dgm:t>
        <a:bodyPr/>
        <a:lstStyle/>
        <a:p>
          <a:endParaRPr lang="ru-RU" sz="1300"/>
        </a:p>
      </dgm:t>
    </dgm:pt>
    <dgm:pt modelId="{9A3527D9-6DE3-415C-B4E8-92ABD938E046}" type="pres">
      <dgm:prSet presAssocID="{507002C9-A173-4D25-A155-75CD4388ABE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0465B8-8487-4A3E-A29F-99CE275451A8}" type="pres">
      <dgm:prSet presAssocID="{7C4F3959-34ED-4319-BB2C-E87B9FB4D332}" presName="comp" presStyleCnt="0"/>
      <dgm:spPr/>
    </dgm:pt>
    <dgm:pt modelId="{C509BF50-D113-434A-8299-2E2B4C834191}" type="pres">
      <dgm:prSet presAssocID="{7C4F3959-34ED-4319-BB2C-E87B9FB4D332}" presName="box" presStyleLbl="node1" presStyleIdx="0" presStyleCnt="4" custScaleY="143785"/>
      <dgm:spPr/>
      <dgm:t>
        <a:bodyPr/>
        <a:lstStyle/>
        <a:p>
          <a:endParaRPr lang="ru-RU"/>
        </a:p>
      </dgm:t>
    </dgm:pt>
    <dgm:pt modelId="{F0AA1CFE-0BDF-40D9-8CDD-8DC1EA731230}" type="pres">
      <dgm:prSet presAssocID="{7C4F3959-34ED-4319-BB2C-E87B9FB4D332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01F3A9-25E3-40E9-8E2A-A685B936D553}" type="pres">
      <dgm:prSet presAssocID="{7C4F3959-34ED-4319-BB2C-E87B9FB4D33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9776C-3FB3-4D3F-959F-43B380C17BB1}" type="pres">
      <dgm:prSet presAssocID="{26491751-1E0D-4825-993D-1C4A702079E4}" presName="spacer" presStyleCnt="0"/>
      <dgm:spPr/>
    </dgm:pt>
    <dgm:pt modelId="{A24F3458-4D23-454D-8888-8211F6DD29A5}" type="pres">
      <dgm:prSet presAssocID="{0AA0A6D1-A337-4F1B-AE9E-FB2A1892EE6F}" presName="comp" presStyleCnt="0"/>
      <dgm:spPr/>
    </dgm:pt>
    <dgm:pt modelId="{3D57BF9D-10DB-4D88-A7D6-DAD43ECC171E}" type="pres">
      <dgm:prSet presAssocID="{0AA0A6D1-A337-4F1B-AE9E-FB2A1892EE6F}" presName="box" presStyleLbl="node1" presStyleIdx="1" presStyleCnt="4" custScaleY="131877"/>
      <dgm:spPr/>
      <dgm:t>
        <a:bodyPr/>
        <a:lstStyle/>
        <a:p>
          <a:endParaRPr lang="ru-RU"/>
        </a:p>
      </dgm:t>
    </dgm:pt>
    <dgm:pt modelId="{EAEFE4A3-BDE5-41CE-9DFF-F279B6DAE6DD}" type="pres">
      <dgm:prSet presAssocID="{0AA0A6D1-A337-4F1B-AE9E-FB2A1892EE6F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69419A-05BA-40B9-BDA2-8C2C54C369DD}" type="pres">
      <dgm:prSet presAssocID="{0AA0A6D1-A337-4F1B-AE9E-FB2A1892EE6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A8D48-92C7-479B-A080-9D3D94385D28}" type="pres">
      <dgm:prSet presAssocID="{DDAE5F3A-48B9-4E18-A00C-4257A1EEA688}" presName="spacer" presStyleCnt="0"/>
      <dgm:spPr/>
    </dgm:pt>
    <dgm:pt modelId="{BE036CB1-CA9A-43FA-BEA0-09E8255C73E3}" type="pres">
      <dgm:prSet presAssocID="{5D6EF3E2-4FC1-44A1-8BEF-C55E70F1EFAB}" presName="comp" presStyleCnt="0"/>
      <dgm:spPr/>
    </dgm:pt>
    <dgm:pt modelId="{042F5339-A6A1-4DFE-B946-1DB31EFF038F}" type="pres">
      <dgm:prSet presAssocID="{5D6EF3E2-4FC1-44A1-8BEF-C55E70F1EFAB}" presName="box" presStyleLbl="node1" presStyleIdx="2" presStyleCnt="4" custScaleY="135004"/>
      <dgm:spPr/>
      <dgm:t>
        <a:bodyPr/>
        <a:lstStyle/>
        <a:p>
          <a:endParaRPr lang="ru-RU"/>
        </a:p>
      </dgm:t>
    </dgm:pt>
    <dgm:pt modelId="{2C1C681D-EA40-47C7-915D-4B4A8CB00FA1}" type="pres">
      <dgm:prSet presAssocID="{5D6EF3E2-4FC1-44A1-8BEF-C55E70F1EFAB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40AE11C-88CF-44B3-AD90-24D3B89D899C}" type="pres">
      <dgm:prSet presAssocID="{5D6EF3E2-4FC1-44A1-8BEF-C55E70F1EFA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A4F1D-8AA9-4F85-8034-2A576257F4A5}" type="pres">
      <dgm:prSet presAssocID="{E468E311-F1FE-4CFA-B7B3-B65777ADCD4B}" presName="spacer" presStyleCnt="0"/>
      <dgm:spPr/>
    </dgm:pt>
    <dgm:pt modelId="{4AF9058E-03E9-4652-AAAE-92DE099F8AF7}" type="pres">
      <dgm:prSet presAssocID="{A5BB4CC5-2D19-4C26-9977-248B5CB00FFB}" presName="comp" presStyleCnt="0"/>
      <dgm:spPr/>
    </dgm:pt>
    <dgm:pt modelId="{09C2111A-250C-402C-B67C-3AF285FB9A71}" type="pres">
      <dgm:prSet presAssocID="{A5BB4CC5-2D19-4C26-9977-248B5CB00FFB}" presName="box" presStyleLbl="node1" presStyleIdx="3" presStyleCnt="4"/>
      <dgm:spPr/>
      <dgm:t>
        <a:bodyPr/>
        <a:lstStyle/>
        <a:p>
          <a:endParaRPr lang="ru-RU"/>
        </a:p>
      </dgm:t>
    </dgm:pt>
    <dgm:pt modelId="{93B380A8-4AB8-4D85-9DCD-A025EE554AD4}" type="pres">
      <dgm:prSet presAssocID="{A5BB4CC5-2D19-4C26-9977-248B5CB00FF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AE6B1DE-92A1-44B3-AB40-E4BCAFBAA825}" type="pres">
      <dgm:prSet presAssocID="{A5BB4CC5-2D19-4C26-9977-248B5CB00FF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23A1DE-ED94-4F4C-80DD-7B6B5A463FAB}" type="presOf" srcId="{5D6EF3E2-4FC1-44A1-8BEF-C55E70F1EFAB}" destId="{F40AE11C-88CF-44B3-AD90-24D3B89D899C}" srcOrd="1" destOrd="0" presId="urn:microsoft.com/office/officeart/2005/8/layout/vList4#2"/>
    <dgm:cxn modelId="{BA3E2070-A81F-4800-93ED-0A554DC16038}" srcId="{507002C9-A173-4D25-A155-75CD4388ABE2}" destId="{0AA0A6D1-A337-4F1B-AE9E-FB2A1892EE6F}" srcOrd="1" destOrd="0" parTransId="{6BFFFBD9-B183-428C-852C-677ADFE338CD}" sibTransId="{DDAE5F3A-48B9-4E18-A00C-4257A1EEA688}"/>
    <dgm:cxn modelId="{6137993F-2B0A-479F-9805-F6E675FE3E31}" type="presOf" srcId="{7C4F3959-34ED-4319-BB2C-E87B9FB4D332}" destId="{9201F3A9-25E3-40E9-8E2A-A685B936D553}" srcOrd="1" destOrd="0" presId="urn:microsoft.com/office/officeart/2005/8/layout/vList4#2"/>
    <dgm:cxn modelId="{D8FCC797-D0F7-4535-AC2C-2CE4141B672A}" type="presOf" srcId="{5D6EF3E2-4FC1-44A1-8BEF-C55E70F1EFAB}" destId="{042F5339-A6A1-4DFE-B946-1DB31EFF038F}" srcOrd="0" destOrd="0" presId="urn:microsoft.com/office/officeart/2005/8/layout/vList4#2"/>
    <dgm:cxn modelId="{C3CF0E50-C860-4F65-A16D-55F81774D409}" type="presOf" srcId="{A5BB4CC5-2D19-4C26-9977-248B5CB00FFB}" destId="{4AE6B1DE-92A1-44B3-AB40-E4BCAFBAA825}" srcOrd="1" destOrd="0" presId="urn:microsoft.com/office/officeart/2005/8/layout/vList4#2"/>
    <dgm:cxn modelId="{6ADB9FC1-F48C-4626-A0B4-FFB8AF5BAEE8}" type="presOf" srcId="{0AA0A6D1-A337-4F1B-AE9E-FB2A1892EE6F}" destId="{3D57BF9D-10DB-4D88-A7D6-DAD43ECC171E}" srcOrd="0" destOrd="0" presId="urn:microsoft.com/office/officeart/2005/8/layout/vList4#2"/>
    <dgm:cxn modelId="{C4ECE804-C3EF-4238-8FA2-F86367B3B240}" srcId="{507002C9-A173-4D25-A155-75CD4388ABE2}" destId="{7C4F3959-34ED-4319-BB2C-E87B9FB4D332}" srcOrd="0" destOrd="0" parTransId="{7B8CE149-941A-4971-A4BA-C0A4FE07BAE1}" sibTransId="{26491751-1E0D-4825-993D-1C4A702079E4}"/>
    <dgm:cxn modelId="{61B7264F-B118-4504-99B4-D8421D863D20}" type="presOf" srcId="{7C4F3959-34ED-4319-BB2C-E87B9FB4D332}" destId="{C509BF50-D113-434A-8299-2E2B4C834191}" srcOrd="0" destOrd="0" presId="urn:microsoft.com/office/officeart/2005/8/layout/vList4#2"/>
    <dgm:cxn modelId="{61DD261A-8771-417E-B7B9-31FED2012EAE}" type="presOf" srcId="{0AA0A6D1-A337-4F1B-AE9E-FB2A1892EE6F}" destId="{8D69419A-05BA-40B9-BDA2-8C2C54C369DD}" srcOrd="1" destOrd="0" presId="urn:microsoft.com/office/officeart/2005/8/layout/vList4#2"/>
    <dgm:cxn modelId="{73B0DBC7-DAE6-45AD-9B4B-A162B0634BD8}" type="presOf" srcId="{A5BB4CC5-2D19-4C26-9977-248B5CB00FFB}" destId="{09C2111A-250C-402C-B67C-3AF285FB9A71}" srcOrd="0" destOrd="0" presId="urn:microsoft.com/office/officeart/2005/8/layout/vList4#2"/>
    <dgm:cxn modelId="{6A24FBE7-FEEE-436C-8C1F-AB1EFE0913BB}" srcId="{507002C9-A173-4D25-A155-75CD4388ABE2}" destId="{5D6EF3E2-4FC1-44A1-8BEF-C55E70F1EFAB}" srcOrd="2" destOrd="0" parTransId="{4904B39E-03E1-408F-8C51-51280B48D226}" sibTransId="{E468E311-F1FE-4CFA-B7B3-B65777ADCD4B}"/>
    <dgm:cxn modelId="{97DB3256-ED53-40DC-AB8C-227DC8DFA2E5}" type="presOf" srcId="{507002C9-A173-4D25-A155-75CD4388ABE2}" destId="{9A3527D9-6DE3-415C-B4E8-92ABD938E046}" srcOrd="0" destOrd="0" presId="urn:microsoft.com/office/officeart/2005/8/layout/vList4#2"/>
    <dgm:cxn modelId="{DCAE46D2-DF80-4DE6-9A3E-D97D5C9CAE37}" srcId="{507002C9-A173-4D25-A155-75CD4388ABE2}" destId="{A5BB4CC5-2D19-4C26-9977-248B5CB00FFB}" srcOrd="3" destOrd="0" parTransId="{09496115-C4A5-40A0-A167-37A5E573FBC6}" sibTransId="{11172913-300C-4BD7-9E2D-A0692EC0FE5F}"/>
    <dgm:cxn modelId="{EF9AFB92-81A9-47C2-BE2E-34CE27B1B4B6}" type="presParOf" srcId="{9A3527D9-6DE3-415C-B4E8-92ABD938E046}" destId="{BA0465B8-8487-4A3E-A29F-99CE275451A8}" srcOrd="0" destOrd="0" presId="urn:microsoft.com/office/officeart/2005/8/layout/vList4#2"/>
    <dgm:cxn modelId="{4EBEFA7E-7C12-432C-AE7D-3BF4615572B8}" type="presParOf" srcId="{BA0465B8-8487-4A3E-A29F-99CE275451A8}" destId="{C509BF50-D113-434A-8299-2E2B4C834191}" srcOrd="0" destOrd="0" presId="urn:microsoft.com/office/officeart/2005/8/layout/vList4#2"/>
    <dgm:cxn modelId="{2840FCBB-0593-4F40-807E-2ED3569E1140}" type="presParOf" srcId="{BA0465B8-8487-4A3E-A29F-99CE275451A8}" destId="{F0AA1CFE-0BDF-40D9-8CDD-8DC1EA731230}" srcOrd="1" destOrd="0" presId="urn:microsoft.com/office/officeart/2005/8/layout/vList4#2"/>
    <dgm:cxn modelId="{B56DD797-10DF-4BCB-8CB7-E1E5911F8810}" type="presParOf" srcId="{BA0465B8-8487-4A3E-A29F-99CE275451A8}" destId="{9201F3A9-25E3-40E9-8E2A-A685B936D553}" srcOrd="2" destOrd="0" presId="urn:microsoft.com/office/officeart/2005/8/layout/vList4#2"/>
    <dgm:cxn modelId="{2BCCE3D6-BE11-4876-9A60-F482E1E3C0A6}" type="presParOf" srcId="{9A3527D9-6DE3-415C-B4E8-92ABD938E046}" destId="{E349776C-3FB3-4D3F-959F-43B380C17BB1}" srcOrd="1" destOrd="0" presId="urn:microsoft.com/office/officeart/2005/8/layout/vList4#2"/>
    <dgm:cxn modelId="{D4CD7E79-F07C-4C03-91D0-CBD0C11C2FEC}" type="presParOf" srcId="{9A3527D9-6DE3-415C-B4E8-92ABD938E046}" destId="{A24F3458-4D23-454D-8888-8211F6DD29A5}" srcOrd="2" destOrd="0" presId="urn:microsoft.com/office/officeart/2005/8/layout/vList4#2"/>
    <dgm:cxn modelId="{34D8E668-16DA-41E1-86B6-18E5FF0B3D65}" type="presParOf" srcId="{A24F3458-4D23-454D-8888-8211F6DD29A5}" destId="{3D57BF9D-10DB-4D88-A7D6-DAD43ECC171E}" srcOrd="0" destOrd="0" presId="urn:microsoft.com/office/officeart/2005/8/layout/vList4#2"/>
    <dgm:cxn modelId="{C16FDC9C-7133-4F7B-AEC4-64B7A5CFB989}" type="presParOf" srcId="{A24F3458-4D23-454D-8888-8211F6DD29A5}" destId="{EAEFE4A3-BDE5-41CE-9DFF-F279B6DAE6DD}" srcOrd="1" destOrd="0" presId="urn:microsoft.com/office/officeart/2005/8/layout/vList4#2"/>
    <dgm:cxn modelId="{7E80B943-9AD6-4C2C-8947-0F1C7CE21670}" type="presParOf" srcId="{A24F3458-4D23-454D-8888-8211F6DD29A5}" destId="{8D69419A-05BA-40B9-BDA2-8C2C54C369DD}" srcOrd="2" destOrd="0" presId="urn:microsoft.com/office/officeart/2005/8/layout/vList4#2"/>
    <dgm:cxn modelId="{42EB0E67-63D6-4F6D-B8B4-40C28AD519C0}" type="presParOf" srcId="{9A3527D9-6DE3-415C-B4E8-92ABD938E046}" destId="{C31A8D48-92C7-479B-A080-9D3D94385D28}" srcOrd="3" destOrd="0" presId="urn:microsoft.com/office/officeart/2005/8/layout/vList4#2"/>
    <dgm:cxn modelId="{6121A90E-81B7-4E6A-A440-76FB845D41A3}" type="presParOf" srcId="{9A3527D9-6DE3-415C-B4E8-92ABD938E046}" destId="{BE036CB1-CA9A-43FA-BEA0-09E8255C73E3}" srcOrd="4" destOrd="0" presId="urn:microsoft.com/office/officeart/2005/8/layout/vList4#2"/>
    <dgm:cxn modelId="{69470816-DC59-4BD0-BD55-EC23426896F0}" type="presParOf" srcId="{BE036CB1-CA9A-43FA-BEA0-09E8255C73E3}" destId="{042F5339-A6A1-4DFE-B946-1DB31EFF038F}" srcOrd="0" destOrd="0" presId="urn:microsoft.com/office/officeart/2005/8/layout/vList4#2"/>
    <dgm:cxn modelId="{F42BA95C-6514-4694-81E1-F42B7B53145D}" type="presParOf" srcId="{BE036CB1-CA9A-43FA-BEA0-09E8255C73E3}" destId="{2C1C681D-EA40-47C7-915D-4B4A8CB00FA1}" srcOrd="1" destOrd="0" presId="urn:microsoft.com/office/officeart/2005/8/layout/vList4#2"/>
    <dgm:cxn modelId="{5051119B-F2C4-4674-8871-2624D3F7E2AE}" type="presParOf" srcId="{BE036CB1-CA9A-43FA-BEA0-09E8255C73E3}" destId="{F40AE11C-88CF-44B3-AD90-24D3B89D899C}" srcOrd="2" destOrd="0" presId="urn:microsoft.com/office/officeart/2005/8/layout/vList4#2"/>
    <dgm:cxn modelId="{3A1426EC-B7AF-48A4-AE55-69F598A86DB4}" type="presParOf" srcId="{9A3527D9-6DE3-415C-B4E8-92ABD938E046}" destId="{08AA4F1D-8AA9-4F85-8034-2A576257F4A5}" srcOrd="5" destOrd="0" presId="urn:microsoft.com/office/officeart/2005/8/layout/vList4#2"/>
    <dgm:cxn modelId="{EE738864-DBD0-4D0D-B49E-700F8586A89A}" type="presParOf" srcId="{9A3527D9-6DE3-415C-B4E8-92ABD938E046}" destId="{4AF9058E-03E9-4652-AAAE-92DE099F8AF7}" srcOrd="6" destOrd="0" presId="urn:microsoft.com/office/officeart/2005/8/layout/vList4#2"/>
    <dgm:cxn modelId="{90426F77-FABC-4292-B979-6B694D9F8751}" type="presParOf" srcId="{4AF9058E-03E9-4652-AAAE-92DE099F8AF7}" destId="{09C2111A-250C-402C-B67C-3AF285FB9A71}" srcOrd="0" destOrd="0" presId="urn:microsoft.com/office/officeart/2005/8/layout/vList4#2"/>
    <dgm:cxn modelId="{61F45A65-1818-46E1-BA72-6570BD6ABAFC}" type="presParOf" srcId="{4AF9058E-03E9-4652-AAAE-92DE099F8AF7}" destId="{93B380A8-4AB8-4D85-9DCD-A025EE554AD4}" srcOrd="1" destOrd="0" presId="urn:microsoft.com/office/officeart/2005/8/layout/vList4#2"/>
    <dgm:cxn modelId="{AEDEE465-1517-4D22-9B2C-FC226C636A07}" type="presParOf" srcId="{4AF9058E-03E9-4652-AAAE-92DE099F8AF7}" destId="{4AE6B1DE-92A1-44B3-AB40-E4BCAFBAA82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C4599-7E91-4B46-87B2-1F5D9E79BAED}">
      <dsp:nvSpPr>
        <dsp:cNvPr id="0" name=""/>
        <dsp:cNvSpPr/>
      </dsp:nvSpPr>
      <dsp:spPr>
        <a:xfrm>
          <a:off x="655630" y="373"/>
          <a:ext cx="2504145" cy="1502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1) </a:t>
          </a:r>
          <a:r>
            <a:rPr lang="ru-RU" sz="2400" i="1" kern="1200" dirty="0"/>
            <a:t>суд,</a:t>
          </a:r>
          <a:r>
            <a:rPr lang="ru-RU" sz="2400" kern="1200" dirty="0"/>
            <a:t> выполняющий функцию правосудия;</a:t>
          </a:r>
        </a:p>
      </dsp:txBody>
      <dsp:txXfrm>
        <a:off x="655630" y="373"/>
        <a:ext cx="2504145" cy="1502487"/>
      </dsp:txXfrm>
    </dsp:sp>
    <dsp:sp modelId="{6AE378F5-2A9B-47FA-B831-7AAD24BE1B61}">
      <dsp:nvSpPr>
        <dsp:cNvPr id="0" name=""/>
        <dsp:cNvSpPr/>
      </dsp:nvSpPr>
      <dsp:spPr>
        <a:xfrm>
          <a:off x="3410191" y="373"/>
          <a:ext cx="2504145" cy="1502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2) </a:t>
          </a:r>
          <a:r>
            <a:rPr lang="en-US" sz="2000" i="1" kern="1200" dirty="0" err="1"/>
            <a:t>участники</a:t>
          </a:r>
          <a:r>
            <a:rPr lang="en-US" sz="2000" i="1" kern="1200" dirty="0"/>
            <a:t> </a:t>
          </a:r>
          <a:r>
            <a:rPr lang="en-US" sz="2000" i="1" kern="1200" dirty="0" err="1"/>
            <a:t>уголовного</a:t>
          </a:r>
          <a:r>
            <a:rPr lang="en-US" sz="2000" i="1" kern="1200" dirty="0"/>
            <a:t> </a:t>
          </a:r>
          <a:r>
            <a:rPr lang="en-US" sz="2000" i="1" kern="1200" dirty="0" err="1"/>
            <a:t>судопроизводства</a:t>
          </a:r>
          <a:r>
            <a:rPr lang="en-US" sz="2000" i="1" kern="1200" dirty="0"/>
            <a:t> </a:t>
          </a:r>
          <a:r>
            <a:rPr lang="en-US" sz="2000" i="1" kern="1200" dirty="0" err="1"/>
            <a:t>со</a:t>
          </a:r>
          <a:r>
            <a:rPr lang="en-US" sz="2000" i="1" kern="1200" dirty="0"/>
            <a:t> </a:t>
          </a:r>
          <a:r>
            <a:rPr lang="en-US" sz="2000" i="1" kern="1200" dirty="0" err="1"/>
            <a:t>стороны</a:t>
          </a:r>
          <a:r>
            <a:rPr lang="en-US" sz="2000" i="1" kern="1200" dirty="0"/>
            <a:t> </a:t>
          </a:r>
          <a:r>
            <a:rPr lang="en-US" sz="2000" i="1" kern="1200" dirty="0" err="1"/>
            <a:t>обвинения</a:t>
          </a:r>
          <a:endParaRPr lang="ru-RU" sz="2000" kern="1200" dirty="0"/>
        </a:p>
      </dsp:txBody>
      <dsp:txXfrm>
        <a:off x="3410191" y="373"/>
        <a:ext cx="2504145" cy="1502487"/>
      </dsp:txXfrm>
    </dsp:sp>
    <dsp:sp modelId="{5654CECD-F5AB-4E91-AB13-6A699F180E1E}">
      <dsp:nvSpPr>
        <dsp:cNvPr id="0" name=""/>
        <dsp:cNvSpPr/>
      </dsp:nvSpPr>
      <dsp:spPr>
        <a:xfrm>
          <a:off x="6012148" y="0"/>
          <a:ext cx="2504145" cy="1502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3) </a:t>
          </a:r>
          <a:r>
            <a:rPr lang="en-US" sz="2400" i="1" kern="1200" dirty="0" err="1"/>
            <a:t>участники</a:t>
          </a:r>
          <a:r>
            <a:rPr lang="en-US" sz="2400" i="1" kern="1200" dirty="0"/>
            <a:t> </a:t>
          </a:r>
          <a:r>
            <a:rPr lang="en-US" sz="2400" i="1" kern="1200" dirty="0" err="1"/>
            <a:t>уголовного</a:t>
          </a:r>
          <a:r>
            <a:rPr lang="en-US" sz="2400" i="1" kern="1200" dirty="0"/>
            <a:t> </a:t>
          </a:r>
          <a:r>
            <a:rPr lang="en-US" sz="2400" i="1" kern="1200" dirty="0" err="1"/>
            <a:t>судопроизводства</a:t>
          </a:r>
          <a:r>
            <a:rPr lang="en-US" sz="2400" i="1" kern="1200" dirty="0"/>
            <a:t> </a:t>
          </a:r>
          <a:r>
            <a:rPr lang="en-US" sz="2400" i="1" kern="1200" dirty="0" err="1"/>
            <a:t>со</a:t>
          </a:r>
          <a:r>
            <a:rPr lang="en-US" sz="2400" i="1" kern="1200" dirty="0"/>
            <a:t> </a:t>
          </a:r>
          <a:r>
            <a:rPr lang="en-US" sz="2400" i="1" kern="1200" dirty="0" err="1"/>
            <a:t>стороны</a:t>
          </a:r>
          <a:r>
            <a:rPr lang="en-US" sz="2400" i="1" kern="1200" dirty="0"/>
            <a:t> </a:t>
          </a:r>
          <a:r>
            <a:rPr lang="en-US" sz="2400" i="1" kern="1200" dirty="0" err="1"/>
            <a:t>защиты</a:t>
          </a:r>
          <a:endParaRPr lang="ru-RU" sz="2400" kern="1200" dirty="0"/>
        </a:p>
      </dsp:txBody>
      <dsp:txXfrm>
        <a:off x="6012148" y="0"/>
        <a:ext cx="2504145" cy="1502487"/>
      </dsp:txXfrm>
    </dsp:sp>
    <dsp:sp modelId="{C5DFC587-4CA6-46C7-9092-F97F722F909C}">
      <dsp:nvSpPr>
        <dsp:cNvPr id="0" name=""/>
        <dsp:cNvSpPr/>
      </dsp:nvSpPr>
      <dsp:spPr>
        <a:xfrm>
          <a:off x="3410191" y="1753275"/>
          <a:ext cx="2504145" cy="1502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4) </a:t>
          </a:r>
          <a:r>
            <a:rPr lang="en-US" sz="1800" i="1" kern="1200" dirty="0" err="1"/>
            <a:t>иные</a:t>
          </a:r>
          <a:r>
            <a:rPr lang="en-US" sz="1800" i="1" kern="1200" dirty="0"/>
            <a:t> </a:t>
          </a:r>
          <a:r>
            <a:rPr lang="en-US" sz="1800" i="1" kern="1200" dirty="0" err="1"/>
            <a:t>участники</a:t>
          </a:r>
          <a:r>
            <a:rPr lang="en-US" sz="1800" i="1" kern="1200" dirty="0"/>
            <a:t> </a:t>
          </a:r>
          <a:r>
            <a:rPr lang="en-US" sz="1800" i="1" kern="1200" dirty="0" err="1"/>
            <a:t>уголовного</a:t>
          </a:r>
          <a:r>
            <a:rPr lang="en-US" sz="1800" i="1" kern="1200" dirty="0"/>
            <a:t> </a:t>
          </a:r>
          <a:r>
            <a:rPr lang="en-US" sz="1800" i="1" kern="1200" dirty="0" err="1"/>
            <a:t>судопроизводства</a:t>
          </a:r>
          <a:r>
            <a:rPr lang="en-US" sz="1800" i="1" kern="1200" dirty="0"/>
            <a:t>.</a:t>
          </a:r>
          <a:r>
            <a:rPr lang="en-US" sz="1800" kern="1200" dirty="0"/>
            <a:t> </a:t>
          </a:r>
          <a:endParaRPr lang="ru-RU" sz="1800" kern="1200" dirty="0"/>
        </a:p>
      </dsp:txBody>
      <dsp:txXfrm>
        <a:off x="3410191" y="1753275"/>
        <a:ext cx="2504145" cy="1502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9BF50-D113-434A-8299-2E2B4C834191}">
      <dsp:nvSpPr>
        <dsp:cNvPr id="0" name=""/>
        <dsp:cNvSpPr/>
      </dsp:nvSpPr>
      <dsp:spPr>
        <a:xfrm>
          <a:off x="0" y="0"/>
          <a:ext cx="9144000" cy="10524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err="1">
              <a:solidFill>
                <a:srgbClr val="FFFF00"/>
              </a:solidFill>
            </a:rPr>
            <a:t>Прокурор</a:t>
          </a:r>
          <a:endParaRPr lang="ru-RU" sz="1400" b="1" i="1" kern="1200" dirty="0">
            <a:solidFill>
              <a:srgbClr val="FFFF00"/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latin typeface="+mn-lt"/>
              <a:cs typeface="Times New Roman" pitchFamily="18" charset="0"/>
            </a:rPr>
            <a:t>Генеральный</a:t>
          </a:r>
          <a:r>
            <a:rPr lang="en-US" sz="1400" kern="1200" dirty="0">
              <a:latin typeface="+mn-lt"/>
              <a:cs typeface="Times New Roman" pitchFamily="18" charset="0"/>
            </a:rPr>
            <a:t> </a:t>
          </a:r>
          <a:r>
            <a:rPr lang="en-US" sz="1400" kern="1200" dirty="0" err="1">
              <a:latin typeface="+mn-lt"/>
              <a:cs typeface="Times New Roman" pitchFamily="18" charset="0"/>
            </a:rPr>
            <a:t>прокурор</a:t>
          </a:r>
          <a:r>
            <a:rPr lang="en-US" sz="1400" kern="1200" dirty="0">
              <a:latin typeface="+mn-lt"/>
              <a:cs typeface="Times New Roman" pitchFamily="18" charset="0"/>
            </a:rPr>
            <a:t> РФ и </a:t>
          </a:r>
          <a:r>
            <a:rPr lang="en-US" sz="1400" kern="1200" dirty="0" err="1">
              <a:latin typeface="+mn-lt"/>
              <a:cs typeface="Times New Roman" pitchFamily="18" charset="0"/>
            </a:rPr>
            <a:t>подчиненные</a:t>
          </a:r>
          <a:r>
            <a:rPr lang="en-US" sz="1400" kern="1200" dirty="0">
              <a:latin typeface="+mn-lt"/>
              <a:cs typeface="Times New Roman" pitchFamily="18" charset="0"/>
            </a:rPr>
            <a:t> </a:t>
          </a:r>
          <a:r>
            <a:rPr lang="en-US" sz="1400" kern="1200" dirty="0" err="1">
              <a:latin typeface="+mn-lt"/>
              <a:cs typeface="Times New Roman" pitchFamily="18" charset="0"/>
            </a:rPr>
            <a:t>ему</a:t>
          </a:r>
          <a:r>
            <a:rPr lang="en-US" sz="1400" kern="1200" dirty="0">
              <a:latin typeface="+mn-lt"/>
              <a:cs typeface="Times New Roman" pitchFamily="18" charset="0"/>
            </a:rPr>
            <a:t> </a:t>
          </a:r>
          <a:r>
            <a:rPr lang="en-US" sz="1400" kern="1200" dirty="0" err="1">
              <a:latin typeface="+mn-lt"/>
              <a:cs typeface="Times New Roman" pitchFamily="18" charset="0"/>
            </a:rPr>
            <a:t>прокуроры</a:t>
          </a:r>
          <a:r>
            <a:rPr lang="en-US" sz="1400" kern="1200" dirty="0">
              <a:latin typeface="+mn-lt"/>
              <a:cs typeface="Times New Roman" pitchFamily="18" charset="0"/>
            </a:rPr>
            <a:t>, </a:t>
          </a:r>
          <a:r>
            <a:rPr lang="en-US" sz="1400" kern="1200" dirty="0" err="1">
              <a:latin typeface="+mn-lt"/>
              <a:cs typeface="Times New Roman" pitchFamily="18" charset="0"/>
            </a:rPr>
            <a:t>их</a:t>
          </a:r>
          <a:r>
            <a:rPr lang="en-US" sz="1400" kern="1200" dirty="0">
              <a:latin typeface="+mn-lt"/>
              <a:cs typeface="Times New Roman" pitchFamily="18" charset="0"/>
            </a:rPr>
            <a:t> </a:t>
          </a:r>
          <a:r>
            <a:rPr lang="en-US" sz="1400" kern="1200" dirty="0" err="1">
              <a:latin typeface="+mn-lt"/>
              <a:cs typeface="Times New Roman" pitchFamily="18" charset="0"/>
            </a:rPr>
            <a:t>заместители</a:t>
          </a:r>
          <a:r>
            <a:rPr lang="en-US" sz="1400" kern="1200" dirty="0">
              <a:latin typeface="+mn-lt"/>
              <a:cs typeface="Times New Roman" pitchFamily="18" charset="0"/>
            </a:rPr>
            <a:t> и </a:t>
          </a:r>
          <a:r>
            <a:rPr lang="en-US" sz="1400" kern="1200" dirty="0" err="1">
              <a:latin typeface="+mn-lt"/>
              <a:cs typeface="Times New Roman" pitchFamily="18" charset="0"/>
            </a:rPr>
            <a:t>иные</a:t>
          </a:r>
          <a:r>
            <a:rPr lang="en-US" sz="1400" kern="1200" dirty="0">
              <a:latin typeface="+mn-lt"/>
              <a:cs typeface="Times New Roman" pitchFamily="18" charset="0"/>
            </a:rPr>
            <a:t> </a:t>
          </a:r>
          <a:r>
            <a:rPr lang="en-US" sz="1400" kern="1200" dirty="0" err="1">
              <a:latin typeface="+mn-lt"/>
              <a:cs typeface="Times New Roman" pitchFamily="18" charset="0"/>
            </a:rPr>
            <a:t>должностные</a:t>
          </a:r>
          <a:r>
            <a:rPr lang="en-US" sz="1400" kern="1200" dirty="0">
              <a:latin typeface="+mn-lt"/>
              <a:cs typeface="Times New Roman" pitchFamily="18" charset="0"/>
            </a:rPr>
            <a:t> </a:t>
          </a:r>
          <a:r>
            <a:rPr lang="en-US" sz="1400" kern="1200" dirty="0" err="1">
              <a:latin typeface="+mn-lt"/>
              <a:cs typeface="Times New Roman" pitchFamily="18" charset="0"/>
            </a:rPr>
            <a:t>лица</a:t>
          </a:r>
          <a:r>
            <a:rPr lang="en-US" sz="1400" kern="1200" dirty="0">
              <a:latin typeface="+mn-lt"/>
              <a:cs typeface="Times New Roman" pitchFamily="18" charset="0"/>
            </a:rPr>
            <a:t> </a:t>
          </a:r>
          <a:r>
            <a:rPr lang="en-US" sz="1400" kern="1200" dirty="0" err="1">
              <a:latin typeface="+mn-lt"/>
              <a:cs typeface="Times New Roman" pitchFamily="18" charset="0"/>
            </a:rPr>
            <a:t>органов</a:t>
          </a:r>
          <a:r>
            <a:rPr lang="en-US" sz="1400" kern="1200" dirty="0">
              <a:latin typeface="+mn-lt"/>
              <a:cs typeface="Times New Roman" pitchFamily="18" charset="0"/>
            </a:rPr>
            <a:t> </a:t>
          </a:r>
          <a:r>
            <a:rPr lang="en-US" sz="1400" kern="1200" dirty="0" err="1">
              <a:latin typeface="+mn-lt"/>
              <a:cs typeface="Times New Roman" pitchFamily="18" charset="0"/>
            </a:rPr>
            <a:t>прокуратуры</a:t>
          </a:r>
          <a:r>
            <a:rPr lang="en-US" sz="1400" kern="1200" dirty="0">
              <a:latin typeface="+mn-lt"/>
              <a:cs typeface="Times New Roman" pitchFamily="18" charset="0"/>
            </a:rPr>
            <a:t>, </a:t>
          </a:r>
          <a:r>
            <a:rPr lang="en-US" sz="1400" kern="1200" dirty="0" err="1">
              <a:latin typeface="+mn-lt"/>
              <a:cs typeface="Times New Roman" pitchFamily="18" charset="0"/>
            </a:rPr>
            <a:t>участвующие</a:t>
          </a:r>
          <a:r>
            <a:rPr lang="en-US" sz="1400" kern="1200" dirty="0">
              <a:latin typeface="+mn-lt"/>
              <a:cs typeface="Times New Roman" pitchFamily="18" charset="0"/>
            </a:rPr>
            <a:t> в </a:t>
          </a:r>
          <a:r>
            <a:rPr lang="en-US" sz="1400" kern="1200" dirty="0" err="1">
              <a:latin typeface="+mn-lt"/>
              <a:cs typeface="Times New Roman" pitchFamily="18" charset="0"/>
            </a:rPr>
            <a:t>уголовном</a:t>
          </a:r>
          <a:r>
            <a:rPr lang="en-US" sz="1400" kern="1200" dirty="0">
              <a:latin typeface="+mn-lt"/>
              <a:cs typeface="Times New Roman" pitchFamily="18" charset="0"/>
            </a:rPr>
            <a:t> </a:t>
          </a:r>
          <a:r>
            <a:rPr lang="en-US" sz="1400" kern="1200" dirty="0" err="1">
              <a:latin typeface="+mn-lt"/>
              <a:cs typeface="Times New Roman" pitchFamily="18" charset="0"/>
            </a:rPr>
            <a:t>судопроизводстве</a:t>
          </a:r>
          <a:r>
            <a:rPr lang="en-US" sz="1400" kern="1200" dirty="0">
              <a:latin typeface="+mn-lt"/>
              <a:cs typeface="Times New Roman" pitchFamily="18" charset="0"/>
            </a:rPr>
            <a:t> и </a:t>
          </a:r>
          <a:r>
            <a:rPr lang="en-US" sz="1400" kern="1200" dirty="0" err="1">
              <a:latin typeface="+mn-lt"/>
              <a:cs typeface="Times New Roman" pitchFamily="18" charset="0"/>
            </a:rPr>
            <a:t>наделенные</a:t>
          </a:r>
          <a:r>
            <a:rPr lang="en-US" sz="1400" kern="1200" dirty="0">
              <a:latin typeface="+mn-lt"/>
              <a:cs typeface="Times New Roman" pitchFamily="18" charset="0"/>
            </a:rPr>
            <a:t> </a:t>
          </a:r>
          <a:r>
            <a:rPr lang="en-US" sz="1400" kern="1200" dirty="0" err="1">
              <a:latin typeface="+mn-lt"/>
              <a:cs typeface="Times New Roman" pitchFamily="18" charset="0"/>
            </a:rPr>
            <a:t>соответствующими</a:t>
          </a:r>
          <a:r>
            <a:rPr lang="en-US" sz="1400" kern="1200" dirty="0">
              <a:latin typeface="+mn-lt"/>
              <a:cs typeface="Times New Roman" pitchFamily="18" charset="0"/>
            </a:rPr>
            <a:t> полномочиями ФЗ о </a:t>
          </a:r>
          <a:r>
            <a:rPr lang="en-US" sz="1400" kern="1200" dirty="0" err="1">
              <a:latin typeface="+mn-lt"/>
              <a:cs typeface="Times New Roman" pitchFamily="18" charset="0"/>
            </a:rPr>
            <a:t>прокуратуре</a:t>
          </a:r>
          <a:r>
            <a:rPr lang="en-US" sz="1400" kern="1200" dirty="0">
              <a:latin typeface="+mn-lt"/>
              <a:cs typeface="Times New Roman" pitchFamily="18" charset="0"/>
            </a:rPr>
            <a:t>. </a:t>
          </a:r>
          <a:endParaRPr lang="ru-RU" sz="1400" b="1" kern="1200" dirty="0">
            <a:solidFill>
              <a:srgbClr val="FFFF00"/>
            </a:solidFill>
          </a:endParaRPr>
        </a:p>
      </dsp:txBody>
      <dsp:txXfrm>
        <a:off x="1917759" y="0"/>
        <a:ext cx="7226240" cy="1052411"/>
      </dsp:txXfrm>
    </dsp:sp>
    <dsp:sp modelId="{F0AA1CFE-0BDF-40D9-8CDD-8DC1EA731230}">
      <dsp:nvSpPr>
        <dsp:cNvPr id="0" name=""/>
        <dsp:cNvSpPr/>
      </dsp:nvSpPr>
      <dsp:spPr>
        <a:xfrm>
          <a:off x="88959" y="170366"/>
          <a:ext cx="1828800" cy="7116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BF9D-10DB-4D88-A7D6-DAD43ECC171E}">
      <dsp:nvSpPr>
        <dsp:cNvPr id="0" name=""/>
        <dsp:cNvSpPr/>
      </dsp:nvSpPr>
      <dsp:spPr>
        <a:xfrm>
          <a:off x="0" y="1141371"/>
          <a:ext cx="9144000" cy="8895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err="1">
              <a:solidFill>
                <a:srgbClr val="FFFF00"/>
              </a:solidFill>
            </a:rPr>
            <a:t>Следователь</a:t>
          </a:r>
          <a:endParaRPr lang="ru-RU" sz="1400" b="1" i="1" kern="1200" dirty="0">
            <a:solidFill>
              <a:srgbClr val="FFFF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Д</a:t>
          </a:r>
          <a:r>
            <a:rPr lang="en-US" sz="1400" kern="1200" dirty="0" err="1"/>
            <a:t>олжностное</a:t>
          </a:r>
          <a:r>
            <a:rPr lang="en-US" sz="1400" kern="1200" dirty="0"/>
            <a:t> </a:t>
          </a:r>
          <a:r>
            <a:rPr lang="en-US" sz="1400" kern="1200" dirty="0" err="1"/>
            <a:t>лицо</a:t>
          </a:r>
          <a:r>
            <a:rPr lang="en-US" sz="1400" kern="1200" dirty="0"/>
            <a:t>, </a:t>
          </a:r>
          <a:r>
            <a:rPr lang="en-US" sz="1400" kern="1200" dirty="0" err="1"/>
            <a:t>уполномоченное</a:t>
          </a:r>
          <a:r>
            <a:rPr lang="en-US" sz="1400" kern="1200" dirty="0"/>
            <a:t> </a:t>
          </a:r>
          <a:r>
            <a:rPr lang="en-US" sz="1400" kern="1200" dirty="0" err="1"/>
            <a:t>осуществлять</a:t>
          </a:r>
          <a:r>
            <a:rPr lang="en-US" sz="1400" kern="1200" dirty="0"/>
            <a:t> предварительное </a:t>
          </a:r>
          <a:r>
            <a:rPr lang="en-US" sz="1400" kern="1200" dirty="0" err="1"/>
            <a:t>следствие</a:t>
          </a:r>
          <a:r>
            <a:rPr lang="en-US" sz="1400" kern="1200" dirty="0"/>
            <a:t> </a:t>
          </a:r>
          <a:r>
            <a:rPr lang="en-US" sz="1400" kern="1200" dirty="0" err="1"/>
            <a:t>по</a:t>
          </a:r>
          <a:r>
            <a:rPr lang="en-US" sz="1400" kern="1200" dirty="0"/>
            <a:t> </a:t>
          </a:r>
          <a:r>
            <a:rPr lang="en-US" sz="1400" kern="1200" dirty="0" err="1"/>
            <a:t>уголовному</a:t>
          </a:r>
          <a:r>
            <a:rPr lang="en-US" sz="1400" kern="1200" dirty="0"/>
            <a:t> </a:t>
          </a:r>
          <a:r>
            <a:rPr lang="en-US" sz="1400" kern="1200" dirty="0" err="1"/>
            <a:t>делу</a:t>
          </a:r>
          <a:r>
            <a:rPr lang="en-US" sz="1400" kern="1200" dirty="0"/>
            <a:t>, а </a:t>
          </a:r>
          <a:r>
            <a:rPr lang="en-US" sz="1400" kern="1200" dirty="0" err="1"/>
            <a:t>также</a:t>
          </a:r>
          <a:r>
            <a:rPr lang="en-US" sz="1400" kern="1200" dirty="0"/>
            <a:t> </a:t>
          </a:r>
          <a:r>
            <a:rPr lang="en-US" sz="1400" kern="1200" dirty="0" err="1"/>
            <a:t>иные</a:t>
          </a:r>
          <a:r>
            <a:rPr lang="en-US" sz="1400" kern="1200" dirty="0"/>
            <a:t> </a:t>
          </a:r>
          <a:r>
            <a:rPr lang="en-US" sz="1400" kern="1200" dirty="0" err="1"/>
            <a:t>полномочия</a:t>
          </a:r>
          <a:r>
            <a:rPr lang="en-US" sz="1400" kern="1200" dirty="0"/>
            <a:t>, </a:t>
          </a:r>
          <a:r>
            <a:rPr lang="en-US" sz="1400" kern="1200" dirty="0" err="1"/>
            <a:t>предусмотренные</a:t>
          </a:r>
          <a:r>
            <a:rPr lang="en-US" sz="1400" kern="1200" dirty="0"/>
            <a:t> УПК РФ. </a:t>
          </a:r>
          <a:endParaRPr lang="ru-RU" sz="1400" b="1" kern="1200" dirty="0">
            <a:solidFill>
              <a:srgbClr val="FFFF00"/>
            </a:solidFill>
          </a:endParaRPr>
        </a:p>
      </dsp:txBody>
      <dsp:txXfrm>
        <a:off x="1917759" y="1141371"/>
        <a:ext cx="7226240" cy="889597"/>
      </dsp:txXfrm>
    </dsp:sp>
    <dsp:sp modelId="{EAEFE4A3-BDE5-41CE-9DFF-F279B6DAE6DD}">
      <dsp:nvSpPr>
        <dsp:cNvPr id="0" name=""/>
        <dsp:cNvSpPr/>
      </dsp:nvSpPr>
      <dsp:spPr>
        <a:xfrm>
          <a:off x="88959" y="1230331"/>
          <a:ext cx="1828800" cy="7116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F5339-A6A1-4DFE-B946-1DB31EFF038F}">
      <dsp:nvSpPr>
        <dsp:cNvPr id="0" name=""/>
        <dsp:cNvSpPr/>
      </dsp:nvSpPr>
      <dsp:spPr>
        <a:xfrm>
          <a:off x="0" y="2129954"/>
          <a:ext cx="9144000" cy="8895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>
              <a:solidFill>
                <a:srgbClr val="FFFF00"/>
              </a:solidFill>
            </a:rPr>
            <a:t>Руководитель следственного </a:t>
          </a:r>
          <a:r>
            <a:rPr lang="ru-RU" sz="1300" b="1" i="1" kern="1200" dirty="0" err="1">
              <a:solidFill>
                <a:srgbClr val="FFFF00"/>
              </a:solidFill>
            </a:rPr>
            <a:t>орга</a:t>
          </a:r>
          <a:endParaRPr lang="ru-RU" sz="1300" b="1" i="1" kern="1200" dirty="0">
            <a:solidFill>
              <a:srgbClr val="FFFF00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 </a:t>
          </a:r>
          <a:r>
            <a:rPr lang="ru-RU" sz="1400" kern="1200" dirty="0"/>
            <a:t>Руководитель следственного органа - должностное лицо, возглавляющее соответствующее следственное подразделение, а также его заместитель.</a:t>
          </a:r>
          <a:endParaRPr lang="ru-RU" sz="1400" b="1" kern="1200" dirty="0">
            <a:solidFill>
              <a:srgbClr val="FFFF00"/>
            </a:solidFill>
          </a:endParaRPr>
        </a:p>
      </dsp:txBody>
      <dsp:txXfrm>
        <a:off x="1917759" y="2129954"/>
        <a:ext cx="7226240" cy="889597"/>
      </dsp:txXfrm>
    </dsp:sp>
    <dsp:sp modelId="{2C1C681D-EA40-47C7-915D-4B4A8CB00FA1}">
      <dsp:nvSpPr>
        <dsp:cNvPr id="0" name=""/>
        <dsp:cNvSpPr/>
      </dsp:nvSpPr>
      <dsp:spPr>
        <a:xfrm>
          <a:off x="88959" y="2208888"/>
          <a:ext cx="1828800" cy="7116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1E328-1FE3-4A23-B00E-0D6E123FA890}">
      <dsp:nvSpPr>
        <dsp:cNvPr id="0" name=""/>
        <dsp:cNvSpPr/>
      </dsp:nvSpPr>
      <dsp:spPr>
        <a:xfrm>
          <a:off x="0" y="3098485"/>
          <a:ext cx="9144000" cy="8895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1" kern="1200" dirty="0" err="1">
              <a:solidFill>
                <a:srgbClr val="FFFF00"/>
              </a:solidFill>
            </a:rPr>
            <a:t>Органы</a:t>
          </a:r>
          <a:r>
            <a:rPr lang="en-US" sz="1300" b="1" i="1" kern="1200" dirty="0">
              <a:solidFill>
                <a:srgbClr val="FFFF00"/>
              </a:solidFill>
            </a:rPr>
            <a:t> </a:t>
          </a:r>
          <a:r>
            <a:rPr lang="en-US" sz="1300" b="1" i="1" kern="1200" dirty="0" err="1">
              <a:solidFill>
                <a:srgbClr val="FFFF00"/>
              </a:solidFill>
            </a:rPr>
            <a:t>дознания</a:t>
          </a:r>
          <a:endParaRPr lang="ru-RU" sz="1300" b="1" i="1" kern="1200" dirty="0">
            <a:solidFill>
              <a:srgbClr val="FFFF00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Дознание</a:t>
          </a:r>
          <a:r>
            <a:rPr lang="en-US" sz="1400" kern="1200" dirty="0"/>
            <a:t> - </a:t>
          </a:r>
          <a:r>
            <a:rPr lang="en-US" sz="1400" kern="1200" dirty="0" err="1"/>
            <a:t>форма</a:t>
          </a:r>
          <a:r>
            <a:rPr lang="en-US" sz="1400" kern="1200" dirty="0"/>
            <a:t> </a:t>
          </a:r>
          <a:r>
            <a:rPr lang="en-US" sz="1400" kern="1200" dirty="0" err="1"/>
            <a:t>предварительного</a:t>
          </a:r>
          <a:r>
            <a:rPr lang="en-US" sz="1400" kern="1200" dirty="0"/>
            <a:t> </a:t>
          </a:r>
          <a:r>
            <a:rPr lang="en-US" sz="1400" kern="1200" dirty="0" err="1"/>
            <a:t>расследования</a:t>
          </a:r>
          <a:r>
            <a:rPr lang="en-US" sz="1400" kern="1200" dirty="0"/>
            <a:t> </a:t>
          </a:r>
          <a:r>
            <a:rPr lang="en-US" sz="1400" kern="1200" dirty="0" err="1"/>
            <a:t>преступлений</a:t>
          </a:r>
          <a:r>
            <a:rPr lang="en-US" sz="1400" kern="1200" dirty="0"/>
            <a:t>. </a:t>
          </a:r>
          <a:endParaRPr lang="ru-RU" sz="1400" kern="1200" dirty="0"/>
        </a:p>
      </dsp:txBody>
      <dsp:txXfrm>
        <a:off x="1917759" y="3098485"/>
        <a:ext cx="7226240" cy="889597"/>
      </dsp:txXfrm>
    </dsp:sp>
    <dsp:sp modelId="{A7FE3BF3-4B35-4396-93D1-8409B1D11C42}">
      <dsp:nvSpPr>
        <dsp:cNvPr id="0" name=""/>
        <dsp:cNvSpPr/>
      </dsp:nvSpPr>
      <dsp:spPr>
        <a:xfrm>
          <a:off x="88959" y="3187445"/>
          <a:ext cx="1828800" cy="7116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9F4C6-1062-43B5-8C53-EC278AA03039}">
      <dsp:nvSpPr>
        <dsp:cNvPr id="0" name=""/>
        <dsp:cNvSpPr/>
      </dsp:nvSpPr>
      <dsp:spPr>
        <a:xfrm>
          <a:off x="0" y="4077042"/>
          <a:ext cx="9144000" cy="8895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>
              <a:solidFill>
                <a:srgbClr val="FFFF00"/>
              </a:solidFill>
            </a:rPr>
            <a:t>Дознаватель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Должностное лицо органа дознания, правомочное либо уполномоченное начальником органа дознания осуществлять предварительное расследование в форме дознания, а также иные полномочия, предусмотренные УПК РФ.</a:t>
          </a:r>
        </a:p>
      </dsp:txBody>
      <dsp:txXfrm>
        <a:off x="1917759" y="4077042"/>
        <a:ext cx="7226240" cy="889597"/>
      </dsp:txXfrm>
    </dsp:sp>
    <dsp:sp modelId="{D7909146-6B24-48BF-AF8D-3B8A0FEEBB66}">
      <dsp:nvSpPr>
        <dsp:cNvPr id="0" name=""/>
        <dsp:cNvSpPr/>
      </dsp:nvSpPr>
      <dsp:spPr>
        <a:xfrm>
          <a:off x="88959" y="4166002"/>
          <a:ext cx="1828800" cy="7116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DF090-F968-4218-AFBB-6BA2E96822BB}">
      <dsp:nvSpPr>
        <dsp:cNvPr id="0" name=""/>
        <dsp:cNvSpPr/>
      </dsp:nvSpPr>
      <dsp:spPr>
        <a:xfrm>
          <a:off x="0" y="5055599"/>
          <a:ext cx="9144000" cy="10332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>
              <a:solidFill>
                <a:srgbClr val="FFFF00"/>
              </a:solidFill>
            </a:rPr>
            <a:t>Начальник подразделения дознания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Начальник подразделения дознания - должностное лицо органа дознания, возглавляющее соответствующее специализированное подразделение, которое осуществляет предварительное расследование в форме дознания, а также его заместитель.</a:t>
          </a:r>
        </a:p>
      </dsp:txBody>
      <dsp:txXfrm>
        <a:off x="1917759" y="5055599"/>
        <a:ext cx="7226240" cy="1033205"/>
      </dsp:txXfrm>
    </dsp:sp>
    <dsp:sp modelId="{29541045-96E6-474F-AE9D-B2463ADADCD7}">
      <dsp:nvSpPr>
        <dsp:cNvPr id="0" name=""/>
        <dsp:cNvSpPr/>
      </dsp:nvSpPr>
      <dsp:spPr>
        <a:xfrm>
          <a:off x="88959" y="5216363"/>
          <a:ext cx="1828800" cy="7116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9BF50-D113-434A-8299-2E2B4C834191}">
      <dsp:nvSpPr>
        <dsp:cNvPr id="0" name=""/>
        <dsp:cNvSpPr/>
      </dsp:nvSpPr>
      <dsp:spPr>
        <a:xfrm>
          <a:off x="0" y="0"/>
          <a:ext cx="9144000" cy="12173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>
              <a:solidFill>
                <a:srgbClr val="FFFF00"/>
              </a:solidFill>
            </a:rPr>
            <a:t>Потерпевший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Потерпевший - физическое лицо, которому преступлением причинен физический, имущественный, моральный вред, а также юридическое лицо в случае причинения преступлением вреда его имуществу и деловой репутации. Решение о признании лица потерпевшим оформляется постановлением дознавателя, следователя, прокурора или суда.</a:t>
          </a:r>
          <a:endParaRPr lang="ru-RU" sz="1400" b="1" kern="1200" dirty="0">
            <a:solidFill>
              <a:srgbClr val="FFFF00"/>
            </a:solidFill>
          </a:endParaRPr>
        </a:p>
      </dsp:txBody>
      <dsp:txXfrm>
        <a:off x="1913465" y="0"/>
        <a:ext cx="7230534" cy="1217368"/>
      </dsp:txXfrm>
    </dsp:sp>
    <dsp:sp modelId="{F0AA1CFE-0BDF-40D9-8CDD-8DC1EA731230}">
      <dsp:nvSpPr>
        <dsp:cNvPr id="0" name=""/>
        <dsp:cNvSpPr/>
      </dsp:nvSpPr>
      <dsp:spPr>
        <a:xfrm>
          <a:off x="84665" y="270020"/>
          <a:ext cx="1828800" cy="6773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BF9D-10DB-4D88-A7D6-DAD43ECC171E}">
      <dsp:nvSpPr>
        <dsp:cNvPr id="0" name=""/>
        <dsp:cNvSpPr/>
      </dsp:nvSpPr>
      <dsp:spPr>
        <a:xfrm>
          <a:off x="0" y="1302034"/>
          <a:ext cx="9144000" cy="11165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>
              <a:solidFill>
                <a:srgbClr val="FFFF00"/>
              </a:solidFill>
            </a:rPr>
            <a:t>Частный обвинитель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Частный обвинитель - лицо (потерпевший или его законный представитель и представитель), подавшее заявление в суд по уголовному делу частного обвинения и поддерживающее обвинение в суде. Лицо становится частным обвинителем с момента принятия судом заявления к своему производству.</a:t>
          </a:r>
        </a:p>
      </dsp:txBody>
      <dsp:txXfrm>
        <a:off x="1913465" y="1302034"/>
        <a:ext cx="7230534" cy="1116548"/>
      </dsp:txXfrm>
    </dsp:sp>
    <dsp:sp modelId="{EAEFE4A3-BDE5-41CE-9DFF-F279B6DAE6DD}">
      <dsp:nvSpPr>
        <dsp:cNvPr id="0" name=""/>
        <dsp:cNvSpPr/>
      </dsp:nvSpPr>
      <dsp:spPr>
        <a:xfrm>
          <a:off x="84665" y="1521644"/>
          <a:ext cx="1828800" cy="6773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F5339-A6A1-4DFE-B946-1DB31EFF038F}">
      <dsp:nvSpPr>
        <dsp:cNvPr id="0" name=""/>
        <dsp:cNvSpPr/>
      </dsp:nvSpPr>
      <dsp:spPr>
        <a:xfrm>
          <a:off x="0" y="2503247"/>
          <a:ext cx="9144000" cy="11430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1" kern="1200" dirty="0" err="1">
              <a:solidFill>
                <a:srgbClr val="FFFF00"/>
              </a:solidFill>
            </a:rPr>
            <a:t>Гражданский</a:t>
          </a:r>
          <a:r>
            <a:rPr lang="en-US" sz="1300" b="1" i="1" kern="1200" dirty="0">
              <a:solidFill>
                <a:srgbClr val="FFFF00"/>
              </a:solidFill>
            </a:rPr>
            <a:t> </a:t>
          </a:r>
          <a:r>
            <a:rPr lang="en-US" sz="1300" b="1" i="1" kern="1200" dirty="0" err="1">
              <a:solidFill>
                <a:srgbClr val="FFFF00"/>
              </a:solidFill>
            </a:rPr>
            <a:t>истец</a:t>
          </a:r>
          <a:endParaRPr lang="ru-RU" sz="1300" b="1" i="1" kern="1200" dirty="0">
            <a:solidFill>
              <a:srgbClr val="FFFF00"/>
            </a:solidFill>
          </a:endParaRP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Гражданский</a:t>
          </a:r>
          <a:r>
            <a:rPr lang="en-US" sz="1400" kern="1200" dirty="0"/>
            <a:t> </a:t>
          </a:r>
          <a:r>
            <a:rPr lang="en-US" sz="1400" kern="1200" dirty="0" err="1"/>
            <a:t>истец</a:t>
          </a:r>
          <a:r>
            <a:rPr lang="en-US" sz="1400" kern="1200" dirty="0"/>
            <a:t> - </a:t>
          </a:r>
          <a:r>
            <a:rPr lang="en-US" sz="1400" kern="1200" dirty="0" err="1"/>
            <a:t>физическое</a:t>
          </a:r>
          <a:r>
            <a:rPr lang="en-US" sz="1400" kern="1200" dirty="0"/>
            <a:t> </a:t>
          </a:r>
          <a:r>
            <a:rPr lang="en-US" sz="1400" kern="1200" dirty="0" err="1"/>
            <a:t>или</a:t>
          </a:r>
          <a:r>
            <a:rPr lang="en-US" sz="1400" kern="1200" dirty="0"/>
            <a:t> </a:t>
          </a:r>
          <a:r>
            <a:rPr lang="en-US" sz="1400" kern="1200" dirty="0" err="1"/>
            <a:t>юридическое</a:t>
          </a:r>
          <a:r>
            <a:rPr lang="en-US" sz="1400" kern="1200" dirty="0"/>
            <a:t> </a:t>
          </a:r>
          <a:r>
            <a:rPr lang="en-US" sz="1400" kern="1200" dirty="0" err="1"/>
            <a:t>лицо</a:t>
          </a:r>
          <a:r>
            <a:rPr lang="en-US" sz="1400" kern="1200" dirty="0"/>
            <a:t>, </a:t>
          </a:r>
          <a:r>
            <a:rPr lang="en-US" sz="1400" kern="1200" dirty="0" err="1"/>
            <a:t>предъявившее</a:t>
          </a:r>
          <a:r>
            <a:rPr lang="en-US" sz="1400" kern="1200" dirty="0"/>
            <a:t> </a:t>
          </a:r>
          <a:r>
            <a:rPr lang="en-US" sz="1400" kern="1200" dirty="0" err="1"/>
            <a:t>требование</a:t>
          </a:r>
          <a:r>
            <a:rPr lang="en-US" sz="1400" kern="1200" dirty="0"/>
            <a:t> о </a:t>
          </a:r>
          <a:r>
            <a:rPr lang="en-US" sz="1400" kern="1200" dirty="0" err="1"/>
            <a:t>возмещении</a:t>
          </a:r>
          <a:r>
            <a:rPr lang="en-US" sz="1400" kern="1200" dirty="0"/>
            <a:t> </a:t>
          </a:r>
          <a:r>
            <a:rPr lang="en-US" sz="1400" kern="1200" dirty="0" err="1"/>
            <a:t>имущественного</a:t>
          </a:r>
          <a:r>
            <a:rPr lang="en-US" sz="1400" kern="1200" dirty="0"/>
            <a:t> </a:t>
          </a:r>
          <a:r>
            <a:rPr lang="en-US" sz="1400" kern="1200" dirty="0" err="1"/>
            <a:t>вреда</a:t>
          </a:r>
          <a:r>
            <a:rPr lang="en-US" sz="1400" kern="1200" dirty="0"/>
            <a:t> </a:t>
          </a:r>
          <a:r>
            <a:rPr lang="en-US" sz="1400" kern="1200" dirty="0" err="1"/>
            <a:t>при</a:t>
          </a:r>
          <a:r>
            <a:rPr lang="en-US" sz="1400" kern="1200" dirty="0"/>
            <a:t> </a:t>
          </a:r>
          <a:r>
            <a:rPr lang="en-US" sz="1400" kern="1200" dirty="0" err="1"/>
            <a:t>наличии</a:t>
          </a:r>
          <a:r>
            <a:rPr lang="en-US" sz="1400" kern="1200" dirty="0"/>
            <a:t> </a:t>
          </a:r>
          <a:r>
            <a:rPr lang="en-US" sz="1400" kern="1200" dirty="0" err="1"/>
            <a:t>оснований</a:t>
          </a:r>
          <a:r>
            <a:rPr lang="en-US" sz="1400" kern="1200" dirty="0"/>
            <a:t> </a:t>
          </a:r>
          <a:r>
            <a:rPr lang="en-US" sz="1400" kern="1200" dirty="0" err="1"/>
            <a:t>полагать</a:t>
          </a:r>
          <a:r>
            <a:rPr lang="en-US" sz="1400" kern="1200" dirty="0"/>
            <a:t>, </a:t>
          </a:r>
          <a:r>
            <a:rPr lang="en-US" sz="1400" kern="1200" dirty="0" err="1"/>
            <a:t>что</a:t>
          </a:r>
          <a:r>
            <a:rPr lang="en-US" sz="1400" kern="1200" dirty="0"/>
            <a:t> </a:t>
          </a:r>
          <a:r>
            <a:rPr lang="en-US" sz="1400" kern="1200" dirty="0" err="1"/>
            <a:t>данный</a:t>
          </a:r>
          <a:r>
            <a:rPr lang="en-US" sz="1400" kern="1200" dirty="0"/>
            <a:t> </a:t>
          </a:r>
          <a:r>
            <a:rPr lang="en-US" sz="1400" kern="1200" dirty="0" err="1"/>
            <a:t>вред</a:t>
          </a:r>
          <a:r>
            <a:rPr lang="en-US" sz="1400" kern="1200" dirty="0"/>
            <a:t> </a:t>
          </a:r>
          <a:r>
            <a:rPr lang="en-US" sz="1400" kern="1200" dirty="0" err="1"/>
            <a:t>причинен</a:t>
          </a:r>
          <a:r>
            <a:rPr lang="en-US" sz="1400" kern="1200" dirty="0"/>
            <a:t> </a:t>
          </a:r>
          <a:r>
            <a:rPr lang="en-US" sz="1400" kern="1200" dirty="0" err="1"/>
            <a:t>ему</a:t>
          </a:r>
          <a:r>
            <a:rPr lang="en-US" sz="1400" kern="1200" dirty="0"/>
            <a:t> </a:t>
          </a:r>
          <a:r>
            <a:rPr lang="en-US" sz="1400" kern="1200" dirty="0" err="1"/>
            <a:t>непосредственно</a:t>
          </a:r>
          <a:r>
            <a:rPr lang="en-US" sz="1400" kern="1200" dirty="0"/>
            <a:t> </a:t>
          </a:r>
          <a:r>
            <a:rPr lang="en-US" sz="1400" kern="1200" dirty="0" err="1"/>
            <a:t>преступлением</a:t>
          </a:r>
          <a:r>
            <a:rPr lang="ru-RU" sz="1400" kern="1200" dirty="0"/>
            <a:t>.</a:t>
          </a:r>
        </a:p>
      </dsp:txBody>
      <dsp:txXfrm>
        <a:off x="1913465" y="2503247"/>
        <a:ext cx="7230534" cy="1143023"/>
      </dsp:txXfrm>
    </dsp:sp>
    <dsp:sp modelId="{2C1C681D-EA40-47C7-915D-4B4A8CB00FA1}">
      <dsp:nvSpPr>
        <dsp:cNvPr id="0" name=""/>
        <dsp:cNvSpPr/>
      </dsp:nvSpPr>
      <dsp:spPr>
        <a:xfrm>
          <a:off x="84665" y="2736096"/>
          <a:ext cx="1828800" cy="6773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2111A-250C-402C-B67C-3AF285FB9A71}">
      <dsp:nvSpPr>
        <dsp:cNvPr id="0" name=""/>
        <dsp:cNvSpPr/>
      </dsp:nvSpPr>
      <dsp:spPr>
        <a:xfrm>
          <a:off x="0" y="3730936"/>
          <a:ext cx="9144000" cy="8466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1" kern="1200" dirty="0" err="1">
              <a:solidFill>
                <a:srgbClr val="FFFF00"/>
              </a:solidFill>
            </a:rPr>
            <a:t>Представители</a:t>
          </a:r>
          <a:r>
            <a:rPr lang="en-US" sz="1300" b="1" i="1" kern="1200" dirty="0">
              <a:solidFill>
                <a:srgbClr val="FFFF00"/>
              </a:solidFill>
            </a:rPr>
            <a:t> </a:t>
          </a:r>
          <a:r>
            <a:rPr lang="en-US" sz="1300" b="1" i="1" kern="1200" dirty="0" err="1">
              <a:solidFill>
                <a:srgbClr val="FFFF00"/>
              </a:solidFill>
            </a:rPr>
            <a:t>потерпевшего</a:t>
          </a:r>
          <a:r>
            <a:rPr lang="en-US" sz="1300" b="1" i="1" kern="1200" dirty="0">
              <a:solidFill>
                <a:srgbClr val="FFFF00"/>
              </a:solidFill>
            </a:rPr>
            <a:t>, </a:t>
          </a:r>
          <a:r>
            <a:rPr lang="en-US" sz="1300" b="1" i="1" kern="1200" dirty="0" err="1">
              <a:solidFill>
                <a:srgbClr val="FFFF00"/>
              </a:solidFill>
            </a:rPr>
            <a:t>гражданского</a:t>
          </a:r>
          <a:r>
            <a:rPr lang="en-US" sz="1300" b="1" i="1" kern="1200" dirty="0">
              <a:solidFill>
                <a:srgbClr val="FFFF00"/>
              </a:solidFill>
            </a:rPr>
            <a:t> </a:t>
          </a:r>
          <a:r>
            <a:rPr lang="en-US" sz="1300" b="1" i="1" kern="1200" dirty="0" err="1">
              <a:solidFill>
                <a:srgbClr val="FFFF00"/>
              </a:solidFill>
            </a:rPr>
            <a:t>истца</a:t>
          </a:r>
          <a:r>
            <a:rPr lang="en-US" sz="1300" b="1" i="1" kern="1200" dirty="0">
              <a:solidFill>
                <a:srgbClr val="FFFF00"/>
              </a:solidFill>
            </a:rPr>
            <a:t> и </a:t>
          </a:r>
          <a:r>
            <a:rPr lang="en-US" sz="1300" b="1" i="1" kern="1200" dirty="0" err="1">
              <a:solidFill>
                <a:srgbClr val="FFFF00"/>
              </a:solidFill>
            </a:rPr>
            <a:t>частного</a:t>
          </a:r>
          <a:r>
            <a:rPr lang="en-US" sz="1300" b="1" i="1" kern="1200" dirty="0">
              <a:solidFill>
                <a:srgbClr val="FFFF00"/>
              </a:solidFill>
            </a:rPr>
            <a:t> </a:t>
          </a:r>
          <a:r>
            <a:rPr lang="en-US" sz="1300" b="1" i="1" kern="1200" dirty="0" err="1">
              <a:solidFill>
                <a:srgbClr val="FFFF00"/>
              </a:solidFill>
            </a:rPr>
            <a:t>обвинителя</a:t>
          </a:r>
          <a:endParaRPr lang="ru-RU" sz="1300" b="1" i="1" kern="1200" dirty="0">
            <a:solidFill>
              <a:srgbClr val="FFFF00"/>
            </a:solidFill>
          </a:endParaRP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Законные</a:t>
          </a:r>
          <a:r>
            <a:rPr lang="en-US" sz="1400" kern="1200" dirty="0"/>
            <a:t> </a:t>
          </a:r>
          <a:r>
            <a:rPr lang="en-US" sz="1400" kern="1200" dirty="0" err="1"/>
            <a:t>представители</a:t>
          </a:r>
          <a:r>
            <a:rPr lang="en-US" sz="1400" kern="1200" dirty="0"/>
            <a:t> - </a:t>
          </a:r>
          <a:r>
            <a:rPr lang="en-US" sz="1400" kern="1200" dirty="0" err="1"/>
            <a:t>родители</a:t>
          </a:r>
          <a:r>
            <a:rPr lang="en-US" sz="1400" kern="1200" dirty="0"/>
            <a:t>, </a:t>
          </a:r>
          <a:r>
            <a:rPr lang="en-US" sz="1400" kern="1200" dirty="0" err="1"/>
            <a:t>опекуны</a:t>
          </a:r>
          <a:r>
            <a:rPr lang="en-US" sz="1400" kern="1200" dirty="0"/>
            <a:t> </a:t>
          </a:r>
          <a:r>
            <a:rPr lang="en-US" sz="1400" kern="1200" dirty="0" err="1"/>
            <a:t>или</a:t>
          </a:r>
          <a:r>
            <a:rPr lang="en-US" sz="1400" kern="1200" dirty="0"/>
            <a:t> </a:t>
          </a:r>
          <a:r>
            <a:rPr lang="en-US" sz="1400" kern="1200" dirty="0" err="1"/>
            <a:t>попечители</a:t>
          </a:r>
          <a:r>
            <a:rPr lang="en-US" sz="1400" kern="1200" dirty="0"/>
            <a:t>, </a:t>
          </a:r>
          <a:r>
            <a:rPr lang="en-US" sz="1400" kern="1200" dirty="0" err="1"/>
            <a:t>представители</a:t>
          </a:r>
          <a:r>
            <a:rPr lang="en-US" sz="1400" kern="1200" dirty="0"/>
            <a:t> </a:t>
          </a:r>
          <a:r>
            <a:rPr lang="en-US" sz="1400" kern="1200" dirty="0" err="1"/>
            <a:t>учреждений</a:t>
          </a:r>
          <a:r>
            <a:rPr lang="en-US" sz="1400" kern="1200" dirty="0"/>
            <a:t> </a:t>
          </a:r>
          <a:r>
            <a:rPr lang="en-US" sz="1400" kern="1200" dirty="0" err="1"/>
            <a:t>или</a:t>
          </a:r>
          <a:r>
            <a:rPr lang="en-US" sz="1400" kern="1200" dirty="0"/>
            <a:t> </a:t>
          </a:r>
          <a:r>
            <a:rPr lang="en-US" sz="1400" kern="1200" dirty="0" err="1"/>
            <a:t>организаций</a:t>
          </a:r>
          <a:r>
            <a:rPr lang="en-US" sz="1400" kern="1200" dirty="0"/>
            <a:t>, </a:t>
          </a:r>
          <a:r>
            <a:rPr lang="en-US" sz="1400" kern="1200" dirty="0" err="1"/>
            <a:t>на</a:t>
          </a:r>
          <a:r>
            <a:rPr lang="en-US" sz="1400" kern="1200" dirty="0"/>
            <a:t> </a:t>
          </a:r>
          <a:r>
            <a:rPr lang="en-US" sz="1400" kern="1200" dirty="0" err="1"/>
            <a:t>попечении</a:t>
          </a:r>
          <a:r>
            <a:rPr lang="en-US" sz="1400" kern="1200" dirty="0"/>
            <a:t> </a:t>
          </a:r>
          <a:r>
            <a:rPr lang="en-US" sz="1400" kern="1200" dirty="0" err="1"/>
            <a:t>которых</a:t>
          </a:r>
          <a:r>
            <a:rPr lang="en-US" sz="1400" kern="1200" dirty="0"/>
            <a:t> </a:t>
          </a:r>
          <a:r>
            <a:rPr lang="en-US" sz="1400" kern="1200" dirty="0" err="1"/>
            <a:t>находится</a:t>
          </a:r>
          <a:r>
            <a:rPr lang="en-US" sz="1400" kern="1200" dirty="0"/>
            <a:t> </a:t>
          </a:r>
          <a:r>
            <a:rPr lang="en-US" sz="1400" kern="1200" dirty="0" err="1"/>
            <a:t>потерпевший</a:t>
          </a:r>
          <a:r>
            <a:rPr lang="ru-RU" sz="1400" kern="1200" dirty="0"/>
            <a:t>.</a:t>
          </a:r>
        </a:p>
      </dsp:txBody>
      <dsp:txXfrm>
        <a:off x="1913465" y="3730936"/>
        <a:ext cx="7230534" cy="846658"/>
      </dsp:txXfrm>
    </dsp:sp>
    <dsp:sp modelId="{93B380A8-4AB8-4D85-9DCD-A025EE554AD4}">
      <dsp:nvSpPr>
        <dsp:cNvPr id="0" name=""/>
        <dsp:cNvSpPr/>
      </dsp:nvSpPr>
      <dsp:spPr>
        <a:xfrm>
          <a:off x="84665" y="3815602"/>
          <a:ext cx="1828800" cy="6773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AB0A-DC87-4991-B7D2-4B843A418832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DFF7B-2789-4458-B1F5-05A4B831E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="" xmlns:a16="http://schemas.microsoft.com/office/drawing/2014/main" id="{86170146-B438-4C93-98A7-D9CED79D68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="" xmlns:a16="http://schemas.microsoft.com/office/drawing/2014/main" id="{B35309B1-3ACE-48EE-A54E-78A3DE15B4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Slide Number Placeholder 3">
            <a:extLst>
              <a:ext uri="{FF2B5EF4-FFF2-40B4-BE49-F238E27FC236}">
                <a16:creationId xmlns="" xmlns:a16="http://schemas.microsoft.com/office/drawing/2014/main" id="{8E4C317E-2FA9-46D2-9714-92808C172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19EA8E-5D4B-4A7E-88E9-26398DBDD39D}" type="slidenum">
              <a:rPr lang="en-US" altLang="ru-RU">
                <a:latin typeface="Calibri" panose="020F0502020204030204" pitchFamily="34" charset="0"/>
              </a:rPr>
              <a:pPr/>
              <a:t>19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22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="" xmlns:a16="http://schemas.microsoft.com/office/drawing/2014/main" id="{2E3012FA-3F16-47F3-AF19-647F03DCE9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="" xmlns:a16="http://schemas.microsoft.com/office/drawing/2014/main" id="{7D1F3FAC-D950-44D0-93EA-1FDDACF1AA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7108" name="Slide Number Placeholder 3">
            <a:extLst>
              <a:ext uri="{FF2B5EF4-FFF2-40B4-BE49-F238E27FC236}">
                <a16:creationId xmlns="" xmlns:a16="http://schemas.microsoft.com/office/drawing/2014/main" id="{CE5A9898-84A1-4998-91C7-9DCCB18E8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61D624-7C6A-4252-A2B5-254A95F82E05}" type="slidenum">
              <a:rPr lang="en-US" altLang="ru-RU">
                <a:latin typeface="Calibri" panose="020F0502020204030204" pitchFamily="34" charset="0"/>
              </a:rPr>
              <a:pPr/>
              <a:t>28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40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="" xmlns:a16="http://schemas.microsoft.com/office/drawing/2014/main" id="{FE2F2E76-261F-439C-AA0C-CB073905AB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="" xmlns:a16="http://schemas.microsoft.com/office/drawing/2014/main" id="{D47E4AE0-26E9-40B3-9A66-8F194EDF5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04" name="Slide Number Placeholder 3">
            <a:extLst>
              <a:ext uri="{FF2B5EF4-FFF2-40B4-BE49-F238E27FC236}">
                <a16:creationId xmlns="" xmlns:a16="http://schemas.microsoft.com/office/drawing/2014/main" id="{5F13D0A0-9783-44CC-B3D3-146E9FF99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4E3BCD-8271-4EDB-9DDB-B1FD3FA67F86}" type="slidenum">
              <a:rPr lang="en-US" altLang="ru-RU">
                <a:latin typeface="Calibri" panose="020F0502020204030204" pitchFamily="34" charset="0"/>
              </a:rPr>
              <a:pPr/>
              <a:t>29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3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="" xmlns:a16="http://schemas.microsoft.com/office/drawing/2014/main" id="{842720FF-F6BC-403B-AA7F-34FA2E27A5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="" xmlns:a16="http://schemas.microsoft.com/office/drawing/2014/main" id="{8264545E-4A19-4D67-A99A-4AD9C3C0C8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5300" name="Slide Number Placeholder 3">
            <a:extLst>
              <a:ext uri="{FF2B5EF4-FFF2-40B4-BE49-F238E27FC236}">
                <a16:creationId xmlns="" xmlns:a16="http://schemas.microsoft.com/office/drawing/2014/main" id="{878C468C-1DA8-4A7A-9063-798A5BE5E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D80F81-0FDE-4C86-9417-14615F10218D}" type="slidenum">
              <a:rPr lang="en-US" altLang="ru-RU">
                <a:latin typeface="Calibri" panose="020F0502020204030204" pitchFamily="34" charset="0"/>
              </a:rPr>
              <a:pPr/>
              <a:t>30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79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="" xmlns:a16="http://schemas.microsoft.com/office/drawing/2014/main" id="{AFF55CCF-BAB9-4D00-B564-3AA0BD8FEF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="" xmlns:a16="http://schemas.microsoft.com/office/drawing/2014/main" id="{5CC1C6EE-25E4-414D-B6AD-F31989417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9396" name="Slide Number Placeholder 3">
            <a:extLst>
              <a:ext uri="{FF2B5EF4-FFF2-40B4-BE49-F238E27FC236}">
                <a16:creationId xmlns="" xmlns:a16="http://schemas.microsoft.com/office/drawing/2014/main" id="{163BCDE7-830C-46E1-A8E9-364C55899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D9A3CF-FCDF-4A2A-BBA3-35AFEEBD6A43}" type="slidenum">
              <a:rPr lang="en-US" altLang="ru-RU">
                <a:latin typeface="Calibri" panose="020F0502020204030204" pitchFamily="34" charset="0"/>
              </a:rPr>
              <a:pPr/>
              <a:t>31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45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="" xmlns:a16="http://schemas.microsoft.com/office/drawing/2014/main" id="{D9FF4D03-CB26-48D0-8005-8338D8850A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="" xmlns:a16="http://schemas.microsoft.com/office/drawing/2014/main" id="{BCF3C9A5-3709-481A-B86B-611B96134D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5540" name="Slide Number Placeholder 3">
            <a:extLst>
              <a:ext uri="{FF2B5EF4-FFF2-40B4-BE49-F238E27FC236}">
                <a16:creationId xmlns="" xmlns:a16="http://schemas.microsoft.com/office/drawing/2014/main" id="{90BB1AAA-680C-4CDF-92BB-79182B5D3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8C81A6-CC12-453D-A5C9-2DC39A0C1504}" type="slidenum">
              <a:rPr lang="en-US" altLang="ru-RU">
                <a:latin typeface="Calibri" panose="020F0502020204030204" pitchFamily="34" charset="0"/>
              </a:rPr>
              <a:pPr/>
              <a:t>32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28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="" xmlns:a16="http://schemas.microsoft.com/office/drawing/2014/main" id="{D871C8F7-8AEF-4796-8DD6-779FFE08BD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="" xmlns:a16="http://schemas.microsoft.com/office/drawing/2014/main" id="{55B99374-9AD0-4A6D-8750-3E303BBA85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7588" name="Slide Number Placeholder 3">
            <a:extLst>
              <a:ext uri="{FF2B5EF4-FFF2-40B4-BE49-F238E27FC236}">
                <a16:creationId xmlns="" xmlns:a16="http://schemas.microsoft.com/office/drawing/2014/main" id="{74903319-AD1B-4439-9586-8D1D6B3A9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96B4F1-F6AE-4119-8117-11CA690CC8B1}" type="slidenum">
              <a:rPr lang="en-US" altLang="ru-RU">
                <a:latin typeface="Calibri" panose="020F0502020204030204" pitchFamily="34" charset="0"/>
              </a:rPr>
              <a:pPr/>
              <a:t>33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5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="" xmlns:a16="http://schemas.microsoft.com/office/drawing/2014/main" id="{37EF88D0-7788-4476-B207-BFC7F7F514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="" xmlns:a16="http://schemas.microsoft.com/office/drawing/2014/main" id="{C6E6CE5E-501B-4D85-8400-FA8C7691CD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6628" name="Slide Number Placeholder 3">
            <a:extLst>
              <a:ext uri="{FF2B5EF4-FFF2-40B4-BE49-F238E27FC236}">
                <a16:creationId xmlns="" xmlns:a16="http://schemas.microsoft.com/office/drawing/2014/main" id="{4DC39C06-AA35-4804-ACEC-5B86281E2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18AC57-2855-4799-B4DF-D8745C6DFAB6}" type="slidenum">
              <a:rPr lang="en-US" altLang="ru-RU">
                <a:latin typeface="Calibri" panose="020F0502020204030204" pitchFamily="34" charset="0"/>
              </a:rPr>
              <a:pPr/>
              <a:t>20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9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="" xmlns:a16="http://schemas.microsoft.com/office/drawing/2014/main" id="{39E33CF3-0E70-4207-833E-00A7E7AECD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="" xmlns:a16="http://schemas.microsoft.com/office/drawing/2014/main" id="{A596DB46-E651-41D1-878E-73447AF37A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6" name="Slide Number Placeholder 3">
            <a:extLst>
              <a:ext uri="{FF2B5EF4-FFF2-40B4-BE49-F238E27FC236}">
                <a16:creationId xmlns="" xmlns:a16="http://schemas.microsoft.com/office/drawing/2014/main" id="{3B586A45-197B-483F-A147-D537E81D4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A60002-4DD3-485D-96D4-5319D542C20B}" type="slidenum">
              <a:rPr lang="en-US" altLang="ru-RU">
                <a:latin typeface="Calibri" panose="020F0502020204030204" pitchFamily="34" charset="0"/>
              </a:rPr>
              <a:pPr/>
              <a:t>21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4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="" xmlns:a16="http://schemas.microsoft.com/office/drawing/2014/main" id="{D96F2F1F-135E-48B5-8916-B8E42F31FB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="" xmlns:a16="http://schemas.microsoft.com/office/drawing/2014/main" id="{5159DD28-14A0-401F-8230-6AA2836F1B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Slide Number Placeholder 3">
            <a:extLst>
              <a:ext uri="{FF2B5EF4-FFF2-40B4-BE49-F238E27FC236}">
                <a16:creationId xmlns="" xmlns:a16="http://schemas.microsoft.com/office/drawing/2014/main" id="{5233B410-7B17-40EB-8F3A-D7BD28666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6202F3-0DFA-4585-9C77-96AD9E14834D}" type="slidenum">
              <a:rPr lang="en-US" altLang="ru-RU">
                <a:latin typeface="Calibri" panose="020F0502020204030204" pitchFamily="34" charset="0"/>
              </a:rPr>
              <a:pPr/>
              <a:t>22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63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="" xmlns:a16="http://schemas.microsoft.com/office/drawing/2014/main" id="{2A2BDA4A-1E88-4B9D-A171-9888246BA9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="" xmlns:a16="http://schemas.microsoft.com/office/drawing/2014/main" id="{C47BBB6D-53EA-426E-8B94-EBA6D7395C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4820" name="Slide Number Placeholder 3">
            <a:extLst>
              <a:ext uri="{FF2B5EF4-FFF2-40B4-BE49-F238E27FC236}">
                <a16:creationId xmlns="" xmlns:a16="http://schemas.microsoft.com/office/drawing/2014/main" id="{EC6A009C-D5BD-4265-BD55-09DE32817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0B1E1A-E21B-4D1A-B3AE-595808700A4A}" type="slidenum">
              <a:rPr lang="en-US" altLang="ru-RU">
                <a:latin typeface="Calibri" panose="020F0502020204030204" pitchFamily="34" charset="0"/>
              </a:rPr>
              <a:pPr/>
              <a:t>23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1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="" xmlns:a16="http://schemas.microsoft.com/office/drawing/2014/main" id="{911EDED6-8016-4D26-9AD0-A9104133C4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="" xmlns:a16="http://schemas.microsoft.com/office/drawing/2014/main" id="{7FBB5423-2A1B-47F8-8B9A-B1374F5B3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6868" name="Slide Number Placeholder 3">
            <a:extLst>
              <a:ext uri="{FF2B5EF4-FFF2-40B4-BE49-F238E27FC236}">
                <a16:creationId xmlns="" xmlns:a16="http://schemas.microsoft.com/office/drawing/2014/main" id="{B7453E41-1C0E-429C-9BC3-523385A09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2B2F84-136D-40CA-B6AD-531C081DD3A8}" type="slidenum">
              <a:rPr lang="en-US" altLang="ru-RU">
                <a:latin typeface="Calibri" panose="020F0502020204030204" pitchFamily="34" charset="0"/>
              </a:rPr>
              <a:pPr/>
              <a:t>24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3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="" xmlns:a16="http://schemas.microsoft.com/office/drawing/2014/main" id="{882687E5-CD3B-465D-996D-EE024D66ED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="" xmlns:a16="http://schemas.microsoft.com/office/drawing/2014/main" id="{187215C4-51BA-4996-8921-A48992A99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0964" name="Slide Number Placeholder 3">
            <a:extLst>
              <a:ext uri="{FF2B5EF4-FFF2-40B4-BE49-F238E27FC236}">
                <a16:creationId xmlns="" xmlns:a16="http://schemas.microsoft.com/office/drawing/2014/main" id="{DA818F0F-F1B7-4E3B-B05E-7EECABF5C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B5D871-CDA5-4EC8-8C11-DDC6DD8EC9C4}" type="slidenum">
              <a:rPr lang="en-US" altLang="ru-RU">
                <a:latin typeface="Calibri" panose="020F0502020204030204" pitchFamily="34" charset="0"/>
              </a:rPr>
              <a:pPr/>
              <a:t>25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="" xmlns:a16="http://schemas.microsoft.com/office/drawing/2014/main" id="{0A40A3FA-0893-4916-AE05-2DF89AB4FB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="" xmlns:a16="http://schemas.microsoft.com/office/drawing/2014/main" id="{0FB6EF00-353B-4CCD-9541-FA2D135BFE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3012" name="Slide Number Placeholder 3">
            <a:extLst>
              <a:ext uri="{FF2B5EF4-FFF2-40B4-BE49-F238E27FC236}">
                <a16:creationId xmlns="" xmlns:a16="http://schemas.microsoft.com/office/drawing/2014/main" id="{54ACE0DB-16AB-487C-B797-7ABD003B5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151CBE-1D28-41C8-9876-3CB4226FEA45}" type="slidenum">
              <a:rPr lang="en-US" altLang="ru-RU">
                <a:latin typeface="Calibri" panose="020F0502020204030204" pitchFamily="34" charset="0"/>
              </a:rPr>
              <a:pPr/>
              <a:t>26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10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="" xmlns:a16="http://schemas.microsoft.com/office/drawing/2014/main" id="{7C8D7AAA-93E7-4F69-9480-77C9272480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="" xmlns:a16="http://schemas.microsoft.com/office/drawing/2014/main" id="{B4869C52-5026-4340-96A0-E7FEB7F760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5060" name="Slide Number Placeholder 3">
            <a:extLst>
              <a:ext uri="{FF2B5EF4-FFF2-40B4-BE49-F238E27FC236}">
                <a16:creationId xmlns="" xmlns:a16="http://schemas.microsoft.com/office/drawing/2014/main" id="{DC28E84D-6A04-4975-B7A0-3BB209F7B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D21485-0C7A-497F-8CDF-D543884ED4EC}" type="slidenum">
              <a:rPr lang="en-US" altLang="ru-RU">
                <a:latin typeface="Calibri" panose="020F0502020204030204" pitchFamily="34" charset="0"/>
              </a:rPr>
              <a:pPr/>
              <a:t>27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3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052-0383-443D-92A3-62B0079FCDF2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036-1C96-4BB8-B529-7CD6F6474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4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052-0383-443D-92A3-62B0079FCDF2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036-1C96-4BB8-B529-7CD6F6474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9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052-0383-443D-92A3-62B0079FCDF2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036-1C96-4BB8-B529-7CD6F6474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6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052-0383-443D-92A3-62B0079FCDF2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036-1C96-4BB8-B529-7CD6F6474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8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052-0383-443D-92A3-62B0079FCDF2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036-1C96-4BB8-B529-7CD6F6474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7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052-0383-443D-92A3-62B0079FCDF2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036-1C96-4BB8-B529-7CD6F6474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1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052-0383-443D-92A3-62B0079FCDF2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036-1C96-4BB8-B529-7CD6F6474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4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052-0383-443D-92A3-62B0079FCDF2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036-1C96-4BB8-B529-7CD6F6474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5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052-0383-443D-92A3-62B0079FCDF2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036-1C96-4BB8-B529-7CD6F6474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1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052-0383-443D-92A3-62B0079FCDF2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036-1C96-4BB8-B529-7CD6F6474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7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052-0383-443D-92A3-62B0079FCDF2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036-1C96-4BB8-B529-7CD6F6474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0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0E052-0383-443D-92A3-62B0079FCDF2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4036-1C96-4BB8-B529-7CD6F6474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2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9398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="" xmlns:a16="http://schemas.microsoft.com/office/drawing/2014/main" id="{A0915127-AE6C-48F7-8A63-D40BE4EACB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291013" cy="1822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800" dirty="0"/>
          </a:p>
        </p:txBody>
      </p:sp>
      <p:pic>
        <p:nvPicPr>
          <p:cNvPr id="3075" name="Рисунок 12" descr="customer1ede.jpg">
            <a:extLst>
              <a:ext uri="{FF2B5EF4-FFF2-40B4-BE49-F238E27FC236}">
                <a16:creationId xmlns="" xmlns:a16="http://schemas.microsoft.com/office/drawing/2014/main" id="{BDB31121-25B4-4847-B684-1C14DB2FA1CF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4" descr="cfoto.png">
            <a:extLst>
              <a:ext uri="{FF2B5EF4-FFF2-40B4-BE49-F238E27FC236}">
                <a16:creationId xmlns="" xmlns:a16="http://schemas.microsoft.com/office/drawing/2014/main" id="{C038B976-E5E6-4BB3-B689-8C9F29C34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23875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C:\Users\Ruslan\Desktop\5a32ecc94ea8.png">
            <a:extLst>
              <a:ext uri="{FF2B5EF4-FFF2-40B4-BE49-F238E27FC236}">
                <a16:creationId xmlns="" xmlns:a16="http://schemas.microsoft.com/office/drawing/2014/main" id="{F83C5FE8-3089-4A65-8724-57567C87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199548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DE93758-15B3-4A73-9F76-48310825C973}"/>
              </a:ext>
            </a:extLst>
          </p:cNvPr>
          <p:cNvSpPr/>
          <p:nvPr/>
        </p:nvSpPr>
        <p:spPr>
          <a:xfrm>
            <a:off x="1043608" y="1340768"/>
            <a:ext cx="767801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Участники уголовного судопроизводства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2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988" y="188640"/>
            <a:ext cx="8087460" cy="12241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Состав суда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289" y="1505243"/>
            <a:ext cx="8467256" cy="49623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В соответствии со ст. 30 УПК РФ рассмотрение уголовных дел осуществляется судом </a:t>
            </a:r>
            <a:r>
              <a:rPr lang="ru-RU" sz="2400" i="1" dirty="0">
                <a:latin typeface="+mj-lt"/>
                <a:cs typeface="Times New Roman" panose="02020603050405020304" pitchFamily="18" charset="0"/>
              </a:rPr>
              <a:t>коллегиально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или </a:t>
            </a:r>
            <a:r>
              <a:rPr lang="ru-RU" sz="2400" i="1" dirty="0">
                <a:latin typeface="+mj-lt"/>
                <a:cs typeface="Times New Roman" panose="02020603050405020304" pitchFamily="18" charset="0"/>
              </a:rPr>
              <a:t>судьей единолично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. 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highlight>
                  <a:srgbClr val="C0C0C0"/>
                </a:highlight>
                <a:latin typeface="+mj-lt"/>
                <a:cs typeface="Times New Roman" panose="02020603050405020304" pitchFamily="18" charset="0"/>
              </a:rPr>
              <a:t>Законодатель выделяет судебные инстанции:</a:t>
            </a:r>
            <a:r>
              <a:rPr lang="ru-RU" sz="2400" dirty="0">
                <a:highlight>
                  <a:srgbClr val="C0C0C0"/>
                </a:highlight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i="1" u="sng" dirty="0">
                <a:latin typeface="+mj-lt"/>
                <a:cs typeface="Times New Roman" panose="02020603050405020304" pitchFamily="18" charset="0"/>
              </a:rPr>
              <a:t>суд первой инстанции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 – это суд, рассматривающий уголовное дело по существу и правомочный выносить приговоры, а также принимать решения в ходе досудебного производства по уголовному делу; </a:t>
            </a:r>
          </a:p>
          <a:p>
            <a:pPr algn="just"/>
            <a:r>
              <a:rPr lang="ru-RU" sz="2400" b="1" i="1" u="sng" dirty="0">
                <a:latin typeface="+mj-lt"/>
                <a:cs typeface="Times New Roman" panose="02020603050405020304" pitchFamily="18" charset="0"/>
              </a:rPr>
              <a:t>суд второй инстанции</a:t>
            </a:r>
            <a:r>
              <a:rPr lang="ru-RU" sz="2400" b="1" u="sng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 – суд апелляционной и кассационной инстанций; </a:t>
            </a:r>
          </a:p>
          <a:p>
            <a:pPr algn="just"/>
            <a:r>
              <a:rPr lang="ru-RU" sz="2400" b="1" i="1" u="sng" dirty="0">
                <a:latin typeface="+mj-lt"/>
                <a:cs typeface="Times New Roman" panose="02020603050405020304" pitchFamily="18" charset="0"/>
              </a:rPr>
              <a:t>суд надзорной инстанции</a:t>
            </a:r>
            <a:r>
              <a:rPr lang="ru-RU" sz="2400" b="1" u="sng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 – суд, рассматривающий в порядке надзора уголовные дела по жалобам и представлениям на вступившие в законную силу приговоры, определения и постановления судов.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8884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Понятие подсудност</a:t>
            </a:r>
            <a:r>
              <a:rPr lang="ru-RU" dirty="0"/>
              <a:t>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Подсудность – законодательное распределение уголовных дел между судами, подлежащих рассмотрению по первой инстанции, т. е. установление конкретного суда, который должен разрешить данное дело. </a:t>
            </a:r>
          </a:p>
          <a:p>
            <a:pPr algn="ctr"/>
            <a:r>
              <a:rPr lang="ru-RU" sz="2800" dirty="0"/>
              <a:t>Подсудностью признается совокупность юридических свойств уголовного дела, которые определяет суд, имеющий право рассматривать и разрешать конкретное уголовное дело </a:t>
            </a:r>
            <a:r>
              <a:rPr lang="ru-RU" sz="2800" b="1" dirty="0"/>
              <a:t>(ст. 47 Конституции РФ). </a:t>
            </a:r>
          </a:p>
        </p:txBody>
      </p:sp>
    </p:spTree>
    <p:extLst>
      <p:ext uri="{BB962C8B-B14F-4D97-AF65-F5344CB8AC3E}">
        <p14:creationId xmlns:p14="http://schemas.microsoft.com/office/powerpoint/2010/main" val="209252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Виды подсудности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200" dirty="0">
                <a:latin typeface="+mj-lt"/>
              </a:rPr>
              <a:t>В зависимости от характера преступления, места его совершения и субъекта преступления выделяются </a:t>
            </a:r>
            <a:r>
              <a:rPr lang="ru-RU" dirty="0">
                <a:latin typeface="+mj-lt"/>
              </a:rPr>
              <a:t>виды</a:t>
            </a:r>
            <a:r>
              <a:rPr lang="ru-RU" sz="3200" dirty="0">
                <a:latin typeface="+mj-lt"/>
              </a:rPr>
              <a:t> подсудности:</a:t>
            </a:r>
          </a:p>
          <a:p>
            <a:pPr marL="0" indent="0" algn="ctr">
              <a:buNone/>
            </a:pPr>
            <a:endParaRPr lang="ru-RU" sz="3200" dirty="0">
              <a:latin typeface="+mj-lt"/>
            </a:endParaRPr>
          </a:p>
          <a:p>
            <a:pPr marL="0" indent="0" algn="ctr">
              <a:buNone/>
            </a:pPr>
            <a:r>
              <a:rPr lang="ru-RU" sz="3200" b="1" u="sng" dirty="0">
                <a:latin typeface="+mj-lt"/>
              </a:rPr>
              <a:t>Предметная</a:t>
            </a:r>
            <a:r>
              <a:rPr lang="ru-RU" sz="3200" dirty="0">
                <a:latin typeface="+mj-lt"/>
              </a:rPr>
              <a:t> – позволяет отнести рассмотрение уголовного дела к ведению того или иного звена судебной системы в зависимости от вида преступления и степени его общественной опасности;</a:t>
            </a:r>
          </a:p>
          <a:p>
            <a:pPr marL="514350" indent="-514350" algn="ctr">
              <a:buFont typeface="+mj-lt"/>
              <a:buAutoNum type="arabicPeriod"/>
            </a:pPr>
            <a:endParaRPr lang="ru-RU" sz="3200" dirty="0">
              <a:latin typeface="+mj-lt"/>
            </a:endParaRPr>
          </a:p>
          <a:p>
            <a:pPr marL="0" indent="0" algn="ctr">
              <a:buNone/>
            </a:pPr>
            <a:r>
              <a:rPr lang="ru-RU" sz="3200" b="1" u="sng" dirty="0">
                <a:latin typeface="+mj-lt"/>
              </a:rPr>
              <a:t>Территориальная (местная) </a:t>
            </a:r>
            <a:r>
              <a:rPr lang="ru-RU" sz="3200" dirty="0">
                <a:latin typeface="+mj-lt"/>
              </a:rPr>
              <a:t>– позволяет разграничить компетенцию между однородными судами, т.е. различными судами одного и того же звена судебной системы;</a:t>
            </a:r>
          </a:p>
          <a:p>
            <a:pPr marL="0" indent="0" algn="ctr">
              <a:buNone/>
            </a:pPr>
            <a:endParaRPr lang="ru-RU" sz="3200" dirty="0">
              <a:latin typeface="+mj-lt"/>
            </a:endParaRPr>
          </a:p>
          <a:p>
            <a:pPr marL="0" indent="0" algn="ctr">
              <a:buNone/>
            </a:pPr>
            <a:r>
              <a:rPr lang="ru-RU" sz="3200" b="1" u="sng" dirty="0">
                <a:latin typeface="+mj-lt"/>
              </a:rPr>
              <a:t>По связи дел </a:t>
            </a:r>
            <a:r>
              <a:rPr lang="ru-RU" sz="3200" dirty="0">
                <a:latin typeface="+mj-lt"/>
              </a:rPr>
              <a:t>– позволяет выяснить, каким судом должно рассматриваться уголовное дело в случаях соединения в одном производстве уголовных дел по обвинению лица (лиц) в совершении одного или нескольких преступлений, подсудных судам разного уровня</a:t>
            </a:r>
            <a:r>
              <a:rPr lang="ru-RU" dirty="0">
                <a:latin typeface="+mj-lt"/>
              </a:rPr>
              <a:t>;</a:t>
            </a:r>
          </a:p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3200" b="1" u="sng" dirty="0">
                <a:latin typeface="+mj-lt"/>
              </a:rPr>
              <a:t>Персональная </a:t>
            </a:r>
            <a:r>
              <a:rPr lang="ru-RU" sz="3200" dirty="0">
                <a:latin typeface="+mj-lt"/>
              </a:rPr>
              <a:t>– связана исключительно с должностным статусом лица.</a:t>
            </a:r>
          </a:p>
          <a:p>
            <a:pPr marL="0" indent="0" algn="ctr">
              <a:buNone/>
            </a:pPr>
            <a:endParaRPr lang="ru-RU" sz="3200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01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="" xmlns:a16="http://schemas.microsoft.com/office/drawing/2014/main" id="{2C27A70A-8F5F-4DC2-8B5B-B2EF4865C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49500"/>
            <a:ext cx="8316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1" name="Rectangle 6">
            <a:extLst>
              <a:ext uri="{FF2B5EF4-FFF2-40B4-BE49-F238E27FC236}">
                <a16:creationId xmlns="" xmlns:a16="http://schemas.microsoft.com/office/drawing/2014/main" id="{38E38DED-6606-4562-BDBD-72C17287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420938"/>
            <a:ext cx="83169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800"/>
          </a:p>
        </p:txBody>
      </p:sp>
      <p:pic>
        <p:nvPicPr>
          <p:cNvPr id="7172" name="Picture 14" descr="C:\ФООООООН\23474283-untitled-1.jpg">
            <a:extLst>
              <a:ext uri="{FF2B5EF4-FFF2-40B4-BE49-F238E27FC236}">
                <a16:creationId xmlns="" xmlns:a16="http://schemas.microsoft.com/office/drawing/2014/main" id="{4EE2742E-7E58-4202-B7BE-F1FB3598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2">
            <a:extLst>
              <a:ext uri="{FF2B5EF4-FFF2-40B4-BE49-F238E27FC236}">
                <a16:creationId xmlns="" xmlns:a16="http://schemas.microsoft.com/office/drawing/2014/main" id="{084E7F16-38E5-4C6F-9F59-92CFC150A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916832"/>
            <a:ext cx="7776864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Суд как вершина правовой системы поставлен на более высокую ступень по сравнению с иными правоохранительными органами.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1279" name="Rectangle 15">
            <a:extLst>
              <a:ext uri="{FF2B5EF4-FFF2-40B4-BE49-F238E27FC236}">
                <a16:creationId xmlns="" xmlns:a16="http://schemas.microsoft.com/office/drawing/2014/main" id="{90908041-4AFD-430D-9680-E3C0CCF06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692696"/>
            <a:ext cx="67843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</a:rPr>
              <a:t>Суд как участник уголовного</a:t>
            </a:r>
          </a:p>
          <a:p>
            <a:pPr indent="450850"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</a:rPr>
              <a:t> судопроизводства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7177" name="Rectangle 16">
            <a:extLst>
              <a:ext uri="{FF2B5EF4-FFF2-40B4-BE49-F238E27FC236}">
                <a16:creationId xmlns="" xmlns:a16="http://schemas.microsoft.com/office/drawing/2014/main" id="{F6700F03-1B9A-4E20-82C0-FB7F199F9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852738"/>
            <a:ext cx="67691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>
                <a:cs typeface="Times New Roman" panose="02020603050405020304" pitchFamily="18" charset="0"/>
              </a:rPr>
              <a:t>Согласно регламенту судебного заседания (ст. 257 УПК РФ) участники судебного разбирательства обращаются к суду со словами «Уважаемый суд», а к судье - «Ваша честь».</a:t>
            </a:r>
            <a:endParaRPr lang="ru-RU" altLang="ru-RU" sz="16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7178" name="Picture 17" descr="C:\ФООООООН\ANIMATED\J0282745.GIF">
            <a:extLst>
              <a:ext uri="{FF2B5EF4-FFF2-40B4-BE49-F238E27FC236}">
                <a16:creationId xmlns="" xmlns:a16="http://schemas.microsoft.com/office/drawing/2014/main" id="{E2F052C9-F9B6-492C-97E1-46F0053560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9418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Овальная выноска 22">
            <a:extLst>
              <a:ext uri="{FF2B5EF4-FFF2-40B4-BE49-F238E27FC236}">
                <a16:creationId xmlns="" xmlns:a16="http://schemas.microsoft.com/office/drawing/2014/main" id="{1F55FD10-D264-404F-B2D2-D97F37BB86AB}"/>
              </a:ext>
            </a:extLst>
          </p:cNvPr>
          <p:cNvSpPr/>
          <p:nvPr/>
        </p:nvSpPr>
        <p:spPr>
          <a:xfrm>
            <a:off x="2771800" y="4149080"/>
            <a:ext cx="4464496" cy="864096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</a:rPr>
              <a:t>Ваша честь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9501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1288127689_color_white.jpg">
            <a:extLst>
              <a:ext uri="{FF2B5EF4-FFF2-40B4-BE49-F238E27FC236}">
                <a16:creationId xmlns="" xmlns:a16="http://schemas.microsoft.com/office/drawing/2014/main" id="{B9AD706F-E999-4C97-BEFB-8E1FB2582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67528BB-9D74-402A-BC18-BEBF7221949E}"/>
              </a:ext>
            </a:extLst>
          </p:cNvPr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Участники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уголовного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судопроизводства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стороны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обвинения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80A9C36F-2FF0-4E25-ABD0-A9D4A25DE41D}"/>
              </a:ext>
            </a:extLst>
          </p:cNvPr>
          <p:cNvSpPr/>
          <p:nvPr/>
        </p:nvSpPr>
        <p:spPr>
          <a:xfrm>
            <a:off x="539750" y="1268413"/>
            <a:ext cx="2087563" cy="10810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Прокурор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65F13B3F-A88A-466C-A5B5-0FA07BD17960}"/>
              </a:ext>
            </a:extLst>
          </p:cNvPr>
          <p:cNvSpPr/>
          <p:nvPr/>
        </p:nvSpPr>
        <p:spPr>
          <a:xfrm>
            <a:off x="539750" y="2997200"/>
            <a:ext cx="2087563" cy="10795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Органы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дознания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293AF6E3-6C2F-40FD-B1F4-9F2424267A26}"/>
              </a:ext>
            </a:extLst>
          </p:cNvPr>
          <p:cNvSpPr/>
          <p:nvPr/>
        </p:nvSpPr>
        <p:spPr>
          <a:xfrm>
            <a:off x="3563938" y="1052513"/>
            <a:ext cx="2087562" cy="10810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Следователь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DCCC6A0A-AFBA-493F-9E48-767A1537886D}"/>
              </a:ext>
            </a:extLst>
          </p:cNvPr>
          <p:cNvSpPr/>
          <p:nvPr/>
        </p:nvSpPr>
        <p:spPr>
          <a:xfrm>
            <a:off x="6516688" y="1196975"/>
            <a:ext cx="2087562" cy="10795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следственного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органа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CCFFB0EB-0FD7-49D9-A4C7-7090B7E9F5D8}"/>
              </a:ext>
            </a:extLst>
          </p:cNvPr>
          <p:cNvSpPr/>
          <p:nvPr/>
        </p:nvSpPr>
        <p:spPr>
          <a:xfrm>
            <a:off x="3563938" y="2349500"/>
            <a:ext cx="2087562" cy="10795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Дознаватель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A82256B0-F8FB-41E5-95A8-5C4C8A8F22C5}"/>
              </a:ext>
            </a:extLst>
          </p:cNvPr>
          <p:cNvSpPr/>
          <p:nvPr/>
        </p:nvSpPr>
        <p:spPr>
          <a:xfrm>
            <a:off x="6516688" y="2997200"/>
            <a:ext cx="2087562" cy="10795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Начальник подразделения дознания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AE2A691A-87FB-4F11-BDDC-CBE6468A8ADF}"/>
              </a:ext>
            </a:extLst>
          </p:cNvPr>
          <p:cNvSpPr/>
          <p:nvPr/>
        </p:nvSpPr>
        <p:spPr>
          <a:xfrm>
            <a:off x="3563938" y="4868863"/>
            <a:ext cx="2087562" cy="18732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Представители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потерпевшего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гражданского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истца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частного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обвинителя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="" xmlns:a16="http://schemas.microsoft.com/office/drawing/2014/main" id="{946BE5CE-3E64-478C-B978-3EBFD158701D}"/>
              </a:ext>
            </a:extLst>
          </p:cNvPr>
          <p:cNvSpPr/>
          <p:nvPr/>
        </p:nvSpPr>
        <p:spPr>
          <a:xfrm>
            <a:off x="539750" y="4724400"/>
            <a:ext cx="2087563" cy="1081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Потерпевший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="" xmlns:a16="http://schemas.microsoft.com/office/drawing/2014/main" id="{146E8E81-418C-44D6-8D5B-D70B668860DF}"/>
              </a:ext>
            </a:extLst>
          </p:cNvPr>
          <p:cNvSpPr/>
          <p:nvPr/>
        </p:nvSpPr>
        <p:spPr>
          <a:xfrm>
            <a:off x="3563938" y="3644900"/>
            <a:ext cx="2087562" cy="10795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Частный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обвинитель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9E1B122C-3470-4039-9974-C487086E3675}"/>
              </a:ext>
            </a:extLst>
          </p:cNvPr>
          <p:cNvSpPr/>
          <p:nvPr/>
        </p:nvSpPr>
        <p:spPr>
          <a:xfrm>
            <a:off x="6588125" y="4724400"/>
            <a:ext cx="2087563" cy="1081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Гражданский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истец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1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1288127689_color_white.jpg">
            <a:extLst>
              <a:ext uri="{FF2B5EF4-FFF2-40B4-BE49-F238E27FC236}">
                <a16:creationId xmlns="" xmlns:a16="http://schemas.microsoft.com/office/drawing/2014/main" id="{9535938C-8404-4137-AAA8-090C80B46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8F6A6DF-799E-4B71-BCE3-8BD56656CB39}"/>
              </a:ext>
            </a:extLst>
          </p:cNvPr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Участники</a:t>
            </a:r>
            <a:r>
              <a:rPr 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2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уголовного</a:t>
            </a:r>
            <a:r>
              <a:rPr 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2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судопроизводства</a:t>
            </a:r>
            <a:r>
              <a:rPr 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2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со</a:t>
            </a:r>
            <a:r>
              <a:rPr 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2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стороны</a:t>
            </a:r>
            <a:r>
              <a:rPr 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2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обвинения</a:t>
            </a: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53E05F92-F523-468E-8B98-237207B05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090759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2513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ФООООООН\green-circles-wallpapers-backgrounds-for-powerpoint.jpg">
            <a:extLst>
              <a:ext uri="{FF2B5EF4-FFF2-40B4-BE49-F238E27FC236}">
                <a16:creationId xmlns="" xmlns:a16="http://schemas.microsoft.com/office/drawing/2014/main" id="{8541DF10-4016-49B3-A9F2-AD904FEA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158CA9C3-3756-4B37-9AF8-38BCECE0D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014863"/>
              </p:ext>
            </p:extLst>
          </p:nvPr>
        </p:nvGraphicFramePr>
        <p:xfrm>
          <a:off x="0" y="0"/>
          <a:ext cx="914400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Picture 3" descr="C:\Users\Администратор\Desktop\pic07_1.gif">
            <a:extLst>
              <a:ext uri="{FF2B5EF4-FFF2-40B4-BE49-F238E27FC236}">
                <a16:creationId xmlns="" xmlns:a16="http://schemas.microsoft.com/office/drawing/2014/main" id="{62FF9D86-44BF-4B32-809D-8BC72780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321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ФООООООН\cj logo_16988aa6a8ba64a0d17fbb058ef2437d.jpg">
            <a:extLst>
              <a:ext uri="{FF2B5EF4-FFF2-40B4-BE49-F238E27FC236}">
                <a16:creationId xmlns="" xmlns:a16="http://schemas.microsoft.com/office/drawing/2014/main" id="{768CA283-9412-4004-94EF-ED384AF5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034543D-FA1B-4673-87D4-CBC50CC8F8D9}"/>
              </a:ext>
            </a:extLst>
          </p:cNvPr>
          <p:cNvSpPr/>
          <p:nvPr/>
        </p:nvSpPr>
        <p:spPr>
          <a:xfrm>
            <a:off x="0" y="0"/>
            <a:ext cx="6048672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Участники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уголовного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судопроизводства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стороны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защиты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pic>
        <p:nvPicPr>
          <p:cNvPr id="11268" name="Picture 3" descr="C:\Users\Администратор\Desktop\sud_osnovnaya.jpg">
            <a:extLst>
              <a:ext uri="{FF2B5EF4-FFF2-40B4-BE49-F238E27FC236}">
                <a16:creationId xmlns="" xmlns:a16="http://schemas.microsoft.com/office/drawing/2014/main" id="{93C748CD-8561-4212-8B94-7DAE1E9E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1689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361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ФООООООН\criminal-records-pic.jpg">
            <a:extLst>
              <a:ext uri="{FF2B5EF4-FFF2-40B4-BE49-F238E27FC236}">
                <a16:creationId xmlns="" xmlns:a16="http://schemas.microsoft.com/office/drawing/2014/main" id="{E9BB6AD8-782C-4BAD-924D-108E617C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499" cy="6858000"/>
          </a:xfrm>
          <a:prstGeom prst="rect">
            <a:avLst/>
          </a:prstGeom>
          <a:gradFill>
            <a:gsLst>
              <a:gs pos="73000">
                <a:srgbClr val="8488C4">
                  <a:alpha val="37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A2B3AA3-60E4-41C9-ADBB-A88D65D28075}"/>
              </a:ext>
            </a:extLst>
          </p:cNvPr>
          <p:cNvSpPr/>
          <p:nvPr/>
        </p:nvSpPr>
        <p:spPr>
          <a:xfrm>
            <a:off x="0" y="0"/>
            <a:ext cx="6156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Подозреваемый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="" xmlns:a16="http://schemas.microsoft.com/office/drawing/2014/main" id="{B62E269E-EA00-4D89-82B1-D8193417E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8525"/>
            <a:ext cx="9144000" cy="1477963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>
                <a:cs typeface="Times New Roman" pitchFamily="18" charset="0"/>
              </a:rPr>
              <a:t>Подозреваемым является лицо, в отношении которого возбуждено уголовное дело, либо которое задержано по подозрению в совершении преступления, либо лицо, к которому применена мера пресечения до предъявления обвинения в соответствии со ст. 100 УПК РФ, либо которое уведомлено о подозрении в совершении преступления в порядке, установленном статьей 223.1 УПК РФ.</a:t>
            </a:r>
            <a:endParaRPr lang="ru-RU" altLang="ru-RU"/>
          </a:p>
        </p:txBody>
      </p:sp>
      <p:sp>
        <p:nvSpPr>
          <p:cNvPr id="69636" name="Rectangle 4">
            <a:extLst>
              <a:ext uri="{FF2B5EF4-FFF2-40B4-BE49-F238E27FC236}">
                <a16:creationId xmlns="" xmlns:a16="http://schemas.microsoft.com/office/drawing/2014/main" id="{8F4FC902-2CB5-4B6E-BA42-42AEEABAD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492375"/>
            <a:ext cx="3240088" cy="1323975"/>
          </a:xfrm>
          <a:prstGeom prst="rect">
            <a:avLst/>
          </a:prstGeom>
          <a:solidFill>
            <a:schemeClr val="accent4">
              <a:lumMod val="75000"/>
              <a:lumOff val="25000"/>
              <a:alpha val="54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i="1">
                <a:solidFill>
                  <a:schemeClr val="bg1"/>
                </a:solidFill>
                <a:cs typeface="Times New Roman" pitchFamily="18" charset="0"/>
              </a:rPr>
              <a:t>Подозреваемый должен быть допрошен не позднее 24 часов с момента:</a:t>
            </a:r>
            <a:endParaRPr lang="ru-RU" altLang="ru-RU" sz="2000" b="1" i="1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B88DE48A-FAFE-485C-838C-5B3A2BAE9692}"/>
              </a:ext>
            </a:extLst>
          </p:cNvPr>
          <p:cNvSpPr/>
          <p:nvPr/>
        </p:nvSpPr>
        <p:spPr>
          <a:xfrm>
            <a:off x="468313" y="4652963"/>
            <a:ext cx="3311525" cy="1871662"/>
          </a:xfrm>
          <a:prstGeom prst="roundRect">
            <a:avLst/>
          </a:prstGeom>
          <a:solidFill>
            <a:schemeClr val="tx1">
              <a:lumMod val="75000"/>
              <a:alpha val="69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- вынесения постановления о возбуждении уголовного дела, за исключением случаев, когда место нахождения подозреваемого не установлено;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0378476B-43CE-43EA-B4C3-CEE28C37A27C}"/>
              </a:ext>
            </a:extLst>
          </p:cNvPr>
          <p:cNvSpPr/>
          <p:nvPr/>
        </p:nvSpPr>
        <p:spPr>
          <a:xfrm>
            <a:off x="5219700" y="4652963"/>
            <a:ext cx="3313113" cy="1871662"/>
          </a:xfrm>
          <a:prstGeom prst="roundRect">
            <a:avLst/>
          </a:prstGeom>
          <a:solidFill>
            <a:schemeClr val="tx1">
              <a:lumMod val="75000"/>
              <a:alpha val="69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- фактического его задержания. В этом случае органы расследования обязаны уведомить об этом родственников подозреваемого не позднее 12 часов с момента задержания. </a:t>
            </a: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812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F0AC72E-7805-42F6-A9DB-F35AE69F5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dirty="0"/>
              <a:t>Обвиняемый</a:t>
            </a:r>
          </a:p>
        </p:txBody>
      </p:sp>
      <p:sp>
        <p:nvSpPr>
          <p:cNvPr id="3" name="Стрелка вниз 2">
            <a:extLst>
              <a:ext uri="{FF2B5EF4-FFF2-40B4-BE49-F238E27FC236}">
                <a16:creationId xmlns="" xmlns:a16="http://schemas.microsoft.com/office/drawing/2014/main" id="{29D1EC99-66E3-4A04-B562-EFDCAAFE8073}"/>
              </a:ext>
            </a:extLst>
          </p:cNvPr>
          <p:cNvSpPr/>
          <p:nvPr/>
        </p:nvSpPr>
        <p:spPr bwMode="auto">
          <a:xfrm>
            <a:off x="3428992" y="857232"/>
            <a:ext cx="1857388" cy="5715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A5F02B2B-4E36-4521-8B5C-A3F79ABF8A07}"/>
              </a:ext>
            </a:extLst>
          </p:cNvPr>
          <p:cNvSpPr/>
          <p:nvPr/>
        </p:nvSpPr>
        <p:spPr bwMode="auto">
          <a:xfrm>
            <a:off x="428625" y="1571625"/>
            <a:ext cx="8001000" cy="12144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r>
              <a:rPr lang="ru-RU" sz="2400" dirty="0"/>
              <a:t>Это  лицо, в отношении которого: вынесено постановление о привлечении его в качестве обвиняемого или вынесен обвинительный акт.</a:t>
            </a: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B3328013-2EBC-4E70-ABB9-0E50A3CBEDBD}"/>
              </a:ext>
            </a:extLst>
          </p:cNvPr>
          <p:cNvSpPr/>
          <p:nvPr/>
        </p:nvSpPr>
        <p:spPr bwMode="auto">
          <a:xfrm>
            <a:off x="500063" y="3000375"/>
            <a:ext cx="8001000" cy="10001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r>
              <a:rPr lang="ru-RU" sz="2400" dirty="0"/>
              <a:t>Обвиняемый, по уголовному делу которого назначено судебное разбирательство, именуется </a:t>
            </a:r>
            <a:r>
              <a:rPr lang="ru-RU" sz="2400" b="1" u="sng" dirty="0"/>
              <a:t>подсудимым</a:t>
            </a:r>
            <a:r>
              <a:rPr lang="ru-RU" sz="2400" u="sng" dirty="0"/>
              <a:t>.</a:t>
            </a:r>
            <a:endParaRPr lang="ru-RU" sz="23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8A8F5B48-0D78-4AEF-B1C2-44C05F45C6AF}"/>
              </a:ext>
            </a:extLst>
          </p:cNvPr>
          <p:cNvSpPr/>
          <p:nvPr/>
        </p:nvSpPr>
        <p:spPr bwMode="auto">
          <a:xfrm>
            <a:off x="428625" y="4214813"/>
            <a:ext cx="8001000" cy="9286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r>
              <a:rPr lang="ru-RU" sz="2400" dirty="0"/>
              <a:t>Обвиняемый, в отношении которого вынесен обвинительный приговор, именуется </a:t>
            </a:r>
            <a:r>
              <a:rPr lang="ru-RU" sz="2400" b="1" u="sng" dirty="0"/>
              <a:t>осужденным</a:t>
            </a:r>
            <a:r>
              <a:rPr lang="ru-RU" sz="2400" u="sng" dirty="0"/>
              <a:t>.</a:t>
            </a:r>
            <a:endParaRPr lang="ru-RU" sz="23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2F0244D3-582B-4A14-9BF3-25E64C098557}"/>
              </a:ext>
            </a:extLst>
          </p:cNvPr>
          <p:cNvSpPr/>
          <p:nvPr/>
        </p:nvSpPr>
        <p:spPr bwMode="auto">
          <a:xfrm>
            <a:off x="500063" y="5357813"/>
            <a:ext cx="8001000" cy="10715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r>
              <a:rPr lang="ru-RU" sz="2400" dirty="0"/>
              <a:t>Обвиняемый, в отношении которого вынесен оправдательный приговор, является</a:t>
            </a:r>
            <a:r>
              <a:rPr lang="ru-RU" sz="2400" u="sng" dirty="0"/>
              <a:t> </a:t>
            </a:r>
            <a:r>
              <a:rPr lang="ru-RU" sz="2400" b="1" u="sng" dirty="0"/>
              <a:t>оправданным</a:t>
            </a:r>
            <a:r>
              <a:rPr lang="ru-RU" sz="2400" b="1" dirty="0"/>
              <a:t>.</a:t>
            </a:r>
            <a:endParaRPr lang="ru-RU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C08DB11-8AAD-47F6-A695-438A8A5F4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400"/>
              <a:t>1. Понятие и классификация участников уголовного процесса.</a:t>
            </a:r>
            <a:endParaRPr lang="ru-RU" altLang="ru-RU" sz="2400" b="1"/>
          </a:p>
          <a:p>
            <a:pPr eaLnBrk="1" hangingPunct="1"/>
            <a:r>
              <a:rPr lang="ru-RU" altLang="ru-RU" sz="2400"/>
              <a:t>2. Суд как участник уголовного судопроизводства.</a:t>
            </a:r>
            <a:endParaRPr lang="ru-RU" altLang="ru-RU" sz="2400" b="1"/>
          </a:p>
          <a:p>
            <a:pPr eaLnBrk="1" hangingPunct="1"/>
            <a:r>
              <a:rPr lang="ru-RU" altLang="ru-RU" sz="2400"/>
              <a:t>3. Участники уголовного судопроизводства со стороны обвинения.</a:t>
            </a:r>
            <a:endParaRPr lang="ru-RU" altLang="ru-RU" sz="2400" b="1"/>
          </a:p>
          <a:p>
            <a:pPr eaLnBrk="1" hangingPunct="1"/>
            <a:r>
              <a:rPr lang="ru-RU" altLang="ru-RU" sz="2400"/>
              <a:t>4. Участники уголовного судопроизводства со стороны защиты.</a:t>
            </a:r>
            <a:endParaRPr lang="ru-RU" altLang="ru-RU" sz="2400" b="1"/>
          </a:p>
          <a:p>
            <a:pPr eaLnBrk="1" hangingPunct="1"/>
            <a:r>
              <a:rPr lang="ru-RU" altLang="ru-RU" sz="2400"/>
              <a:t>5. Иные участники уголовного судопроизводства</a:t>
            </a:r>
            <a:endParaRPr lang="ru-RU" altLang="ru-RU" sz="2400" b="1"/>
          </a:p>
          <a:p>
            <a:pPr eaLnBrk="1" hangingPunct="1">
              <a:lnSpc>
                <a:spcPct val="90000"/>
              </a:lnSpc>
            </a:pPr>
            <a:endParaRPr lang="ru-RU" altLang="ru-RU" sz="2400"/>
          </a:p>
        </p:txBody>
      </p:sp>
      <p:pic>
        <p:nvPicPr>
          <p:cNvPr id="5123" name="Рисунок 4" descr="cfoto.png">
            <a:extLst>
              <a:ext uri="{FF2B5EF4-FFF2-40B4-BE49-F238E27FC236}">
                <a16:creationId xmlns="" xmlns:a16="http://schemas.microsoft.com/office/drawing/2014/main" id="{BE4E1913-5B84-4461-80CE-C67715A4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>
            <a:extLst>
              <a:ext uri="{FF2B5EF4-FFF2-40B4-BE49-F238E27FC236}">
                <a16:creationId xmlns="" xmlns:a16="http://schemas.microsoft.com/office/drawing/2014/main" id="{8F24DB6D-4A94-469A-B2D9-E79BFB03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111601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6E0029D-AAB9-4B35-A3A3-8B44793B3E73}"/>
              </a:ext>
            </a:extLst>
          </p:cNvPr>
          <p:cNvSpPr/>
          <p:nvPr/>
        </p:nvSpPr>
        <p:spPr>
          <a:xfrm>
            <a:off x="2843808" y="620688"/>
            <a:ext cx="525658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ПЛАН ЛЕКЦИИ</a:t>
            </a:r>
          </a:p>
        </p:txBody>
      </p:sp>
    </p:spTree>
    <p:extLst>
      <p:ext uri="{BB962C8B-B14F-4D97-AF65-F5344CB8AC3E}">
        <p14:creationId xmlns:p14="http://schemas.microsoft.com/office/powerpoint/2010/main" val="480899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F914CA2-5BEF-4FB3-8BED-F9027B32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199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sz="4000" b="1" u="sng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Законные представители несовершеннолетнего подозреваемого и обвиняемого.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F302866E-1DB8-45CE-9E44-F2DB3E475148}"/>
              </a:ext>
            </a:extLst>
          </p:cNvPr>
          <p:cNvSpPr/>
          <p:nvPr/>
        </p:nvSpPr>
        <p:spPr bwMode="auto">
          <a:xfrm>
            <a:off x="285750" y="2143125"/>
            <a:ext cx="8572500" cy="20002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r>
              <a:rPr lang="ru-RU" sz="2000" dirty="0">
                <a:latin typeface="Century" pitchFamily="18" charset="0"/>
              </a:rPr>
              <a:t>По уголовным делам о преступлениях, совершенных несовершеннолетними, к обязательному участию в уголовном деле привлекаются их законные представители (родители, усыновители, опекуны, попечители, представители организаций или учреждений, на попечении которых находятся несовершеннолетний подозреваемый, обвиняемый). </a:t>
            </a: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трелка вниз 2">
            <a:extLst>
              <a:ext uri="{FF2B5EF4-FFF2-40B4-BE49-F238E27FC236}">
                <a16:creationId xmlns="" xmlns:a16="http://schemas.microsoft.com/office/drawing/2014/main" id="{FACA43D3-D874-497B-8C8D-8D9A0B4D5647}"/>
              </a:ext>
            </a:extLst>
          </p:cNvPr>
          <p:cNvSpPr/>
          <p:nvPr/>
        </p:nvSpPr>
        <p:spPr bwMode="auto">
          <a:xfrm>
            <a:off x="3786182" y="1714488"/>
            <a:ext cx="1571636" cy="5715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2BA7064A-544D-43A4-BEF3-507F0AD51C59}"/>
              </a:ext>
            </a:extLst>
          </p:cNvPr>
          <p:cNvSpPr/>
          <p:nvPr/>
        </p:nvSpPr>
        <p:spPr bwMode="auto">
          <a:xfrm>
            <a:off x="285750" y="4357688"/>
            <a:ext cx="8572500" cy="22145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r>
              <a:rPr lang="ru-RU" sz="2000" dirty="0">
                <a:latin typeface="Century" pitchFamily="18" charset="0"/>
              </a:rPr>
              <a:t>Неявка своевременно извещенного законного представителя несовершеннолетнего подсудимого не приостанавливает рассмотрения уголовного дела, если суд не найдет его участие необходимым. Законный представитель может быть отстранен от участия в уголовном деле, если имеются основания полагать, что его действия наносят ущерб интересам несовершеннолетнего подозреваемого, обвиняемого. </a:t>
            </a:r>
          </a:p>
        </p:txBody>
      </p:sp>
    </p:spTree>
    <p:extLst>
      <p:ext uri="{BB962C8B-B14F-4D97-AF65-F5344CB8AC3E}">
        <p14:creationId xmlns:p14="http://schemas.microsoft.com/office/powerpoint/2010/main" val="3754529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B7B807C-7CE1-4F97-BAB1-C5640B9E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b="1" u="sng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Защитник</a:t>
            </a:r>
          </a:p>
        </p:txBody>
      </p:sp>
      <p:sp>
        <p:nvSpPr>
          <p:cNvPr id="3" name="Стрелка вниз 2">
            <a:extLst>
              <a:ext uri="{FF2B5EF4-FFF2-40B4-BE49-F238E27FC236}">
                <a16:creationId xmlns="" xmlns:a16="http://schemas.microsoft.com/office/drawing/2014/main" id="{0F776B35-2FB9-40A1-9976-846024DD9327}"/>
              </a:ext>
            </a:extLst>
          </p:cNvPr>
          <p:cNvSpPr/>
          <p:nvPr/>
        </p:nvSpPr>
        <p:spPr bwMode="auto">
          <a:xfrm>
            <a:off x="3643306" y="928670"/>
            <a:ext cx="1500198" cy="5715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4C5473C-9382-422D-9F60-0322D11431E1}"/>
              </a:ext>
            </a:extLst>
          </p:cNvPr>
          <p:cNvSpPr/>
          <p:nvPr/>
        </p:nvSpPr>
        <p:spPr>
          <a:xfrm>
            <a:off x="0" y="1500174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Это лицо, осуществляющее в установленном порядке защиту прав и интересов подозреваемых и обвиняемых и оказывающее им юридическую помощь при производстве по уголовному делу</a:t>
            </a:r>
          </a:p>
        </p:txBody>
      </p:sp>
      <p:pic>
        <p:nvPicPr>
          <p:cNvPr id="46082" name="Picture 2" descr="http://im4-tub-ru.yandex.net/i?id=434811196-14-72&amp;n=21">
            <a:extLst>
              <a:ext uri="{FF2B5EF4-FFF2-40B4-BE49-F238E27FC236}">
                <a16:creationId xmlns="" xmlns:a16="http://schemas.microsoft.com/office/drawing/2014/main" id="{B829F015-AEC0-4B11-983D-D28791A34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500166" y="2786058"/>
            <a:ext cx="6143668" cy="3071834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508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2">
            <a:extLst>
              <a:ext uri="{FF2B5EF4-FFF2-40B4-BE49-F238E27FC236}">
                <a16:creationId xmlns="" xmlns:a16="http://schemas.microsoft.com/office/drawing/2014/main" id="{7D0BBF7F-824A-4800-9E5A-F7CD34303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Century" panose="02040604050505020304" pitchFamily="18" charset="0"/>
              </a:rPr>
              <a:t>На стадии предварительного расследования защитником может быть только адвокат, то есть лицо, получившее в установленном Законом порядке статус адвоката и право осуществлять адвокатскую деятельность. В судебном разбирательстве наряду с адвокатом в качестве защитников могут быть допущены близкие родственники обвиняемого. При рассмотрении дел в мировом суде близкие родственники могут выступать вместо адвоката</a:t>
            </a:r>
          </a:p>
        </p:txBody>
      </p:sp>
      <p:pic>
        <p:nvPicPr>
          <p:cNvPr id="48130" name="Picture 2" descr="http://im8-tub-ru.yandex.net/i?id=548236487-46-72&amp;n=21">
            <a:extLst>
              <a:ext uri="{FF2B5EF4-FFF2-40B4-BE49-F238E27FC236}">
                <a16:creationId xmlns="" xmlns:a16="http://schemas.microsoft.com/office/drawing/2014/main" id="{F6AB9FDD-7D87-40EA-85E7-7D666869D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71500" y="2714625"/>
            <a:ext cx="4214813" cy="3309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132" name="Picture 4" descr="http://gorod.tomsk.ru/i/u/2024/advokat.jpg">
            <a:extLst>
              <a:ext uri="{FF2B5EF4-FFF2-40B4-BE49-F238E27FC236}">
                <a16:creationId xmlns="" xmlns:a16="http://schemas.microsoft.com/office/drawing/2014/main" id="{C933B358-8AF5-413E-8274-E4E1CDFD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357813" y="2428875"/>
            <a:ext cx="3257550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872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="" xmlns:a16="http://schemas.microsoft.com/office/drawing/2014/main" id="{38C24A06-19D9-4DFC-9BE7-5B42C9A61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8527"/>
            <a:ext cx="9001156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just" eaLnBrk="1" hangingPunct="1"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just" eaLnBrk="1" hangingPunct="1">
              <a:defRPr/>
            </a:pPr>
            <a:endParaRPr lang="ru-RU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57200" algn="just" eaLnBrk="1" hangingPunct="1">
              <a:defRPr/>
            </a:pPr>
            <a:r>
              <a:rPr lang="ru-RU" sz="20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Участие защитника в уголовном судопроизводстве обязательно, если:</a:t>
            </a:r>
          </a:p>
          <a:p>
            <a:pPr indent="457200" algn="just" eaLnBrk="1" hangingPunct="1">
              <a:defRPr/>
            </a:pPr>
            <a:endParaRPr lang="ru-RU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  <a:p>
            <a:pPr indent="457200" algn="just">
              <a:buClr>
                <a:srgbClr val="00FFFF"/>
              </a:buClr>
              <a:buSzPct val="132000"/>
              <a:buFont typeface="+mj-lt"/>
              <a:buAutoNum type="arabicParenR"/>
              <a:defRPr/>
            </a:pPr>
            <a:r>
              <a:rPr lang="ru-RU" sz="2000" dirty="0">
                <a:latin typeface="Century" pitchFamily="18" charset="0"/>
                <a:ea typeface="Calibri" pitchFamily="34" charset="0"/>
                <a:cs typeface="Times New Roman" pitchFamily="18" charset="0"/>
              </a:rPr>
              <a:t>подозреваемый, обвиняемый не отказался от защитника</a:t>
            </a:r>
            <a:endParaRPr lang="ru-RU" sz="1100" dirty="0">
              <a:latin typeface="Century" pitchFamily="18" charset="0"/>
            </a:endParaRPr>
          </a:p>
          <a:p>
            <a:pPr indent="457200" algn="just">
              <a:buClr>
                <a:srgbClr val="00FFFF"/>
              </a:buClr>
              <a:buSzPct val="132000"/>
              <a:buFont typeface="+mj-lt"/>
              <a:buAutoNum type="arabicParenR"/>
              <a:defRPr/>
            </a:pPr>
            <a:r>
              <a:rPr lang="ru-RU" sz="2000" dirty="0">
                <a:latin typeface="Century" pitchFamily="18" charset="0"/>
                <a:ea typeface="Calibri" pitchFamily="34" charset="0"/>
                <a:cs typeface="Times New Roman" pitchFamily="18" charset="0"/>
              </a:rPr>
              <a:t>подозреваемый, обвиняемый является несовершеннолетним;</a:t>
            </a:r>
            <a:endParaRPr lang="ru-RU" sz="1100" dirty="0">
              <a:latin typeface="Century" pitchFamily="18" charset="0"/>
            </a:endParaRPr>
          </a:p>
          <a:p>
            <a:pPr indent="457200" algn="just">
              <a:buClr>
                <a:srgbClr val="00FFFF"/>
              </a:buClr>
              <a:buSzPct val="132000"/>
              <a:buFont typeface="+mj-lt"/>
              <a:buAutoNum type="arabicParenR"/>
              <a:defRPr/>
            </a:pPr>
            <a:r>
              <a:rPr lang="ru-RU" sz="2000" dirty="0">
                <a:latin typeface="Century" pitchFamily="18" charset="0"/>
                <a:ea typeface="Calibri" pitchFamily="34" charset="0"/>
                <a:cs typeface="Times New Roman" pitchFamily="18" charset="0"/>
              </a:rPr>
              <a:t>подозреваемый, обвиняемый в силу физических или психических недостатков не может самостоятельно осуществлять свое право на защиту;</a:t>
            </a:r>
            <a:endParaRPr lang="ru-RU" sz="1100" dirty="0">
              <a:latin typeface="Century" pitchFamily="18" charset="0"/>
            </a:endParaRPr>
          </a:p>
          <a:p>
            <a:pPr indent="457200" algn="just">
              <a:buClr>
                <a:srgbClr val="00FFFF"/>
              </a:buClr>
              <a:buSzPct val="132000"/>
              <a:buFont typeface="+mj-lt"/>
              <a:buAutoNum type="arabicParenR"/>
              <a:defRPr/>
            </a:pPr>
            <a:r>
              <a:rPr lang="ru-RU" sz="2000" dirty="0">
                <a:latin typeface="Century" pitchFamily="18" charset="0"/>
                <a:ea typeface="Calibri" pitchFamily="34" charset="0"/>
                <a:cs typeface="Times New Roman" pitchFamily="18" charset="0"/>
              </a:rPr>
              <a:t>подозреваемый, обвиняемый не владеет языком, на котором ведется производство</a:t>
            </a:r>
            <a:r>
              <a:rPr lang="ru-RU" sz="2000" dirty="0"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Century" pitchFamily="18" charset="0"/>
                <a:ea typeface="Calibri" pitchFamily="34" charset="0"/>
                <a:cs typeface="Times New Roman" pitchFamily="18" charset="0"/>
              </a:rPr>
              <a:t>по уголовному делу;</a:t>
            </a:r>
            <a:endParaRPr lang="ru-RU" sz="1100" dirty="0">
              <a:latin typeface="Century" pitchFamily="18" charset="0"/>
            </a:endParaRPr>
          </a:p>
          <a:p>
            <a:pPr indent="457200" algn="just">
              <a:buClr>
                <a:srgbClr val="00FFFF"/>
              </a:buClr>
              <a:buSzPct val="132000"/>
              <a:buFont typeface="+mj-lt"/>
              <a:buAutoNum type="arabicParenR"/>
              <a:defRPr/>
            </a:pPr>
            <a:r>
              <a:rPr lang="ru-RU" sz="2000" dirty="0">
                <a:latin typeface="Century" pitchFamily="18" charset="0"/>
                <a:ea typeface="Calibri" pitchFamily="34" charset="0"/>
                <a:cs typeface="Times New Roman" pitchFamily="18" charset="0"/>
              </a:rPr>
              <a:t>лицо обвиняется в совершении преступления, за которое может быть назначено наказание в виде лишения свободы на срок свыше пятнадцати лет, пожизненное лишение свободы или смертная казнь;</a:t>
            </a:r>
            <a:endParaRPr lang="ru-RU" sz="1100" dirty="0">
              <a:latin typeface="Century" pitchFamily="18" charset="0"/>
            </a:endParaRPr>
          </a:p>
          <a:p>
            <a:pPr indent="457200" algn="just">
              <a:buClr>
                <a:srgbClr val="00FFFF"/>
              </a:buClr>
              <a:buSzPct val="132000"/>
              <a:buFont typeface="+mj-lt"/>
              <a:buAutoNum type="arabicParenR"/>
              <a:defRPr/>
            </a:pPr>
            <a:r>
              <a:rPr lang="ru-RU" sz="2000" dirty="0">
                <a:latin typeface="Century" pitchFamily="18" charset="0"/>
                <a:ea typeface="Calibri" pitchFamily="34" charset="0"/>
                <a:cs typeface="Times New Roman" pitchFamily="18" charset="0"/>
              </a:rPr>
              <a:t>уголовное дело подлежит рассмотрению судом с участием присяжных заседателей;</a:t>
            </a:r>
            <a:endParaRPr lang="ru-RU" sz="1100" dirty="0">
              <a:latin typeface="Century" pitchFamily="18" charset="0"/>
            </a:endParaRPr>
          </a:p>
          <a:p>
            <a:pPr indent="457200" algn="just">
              <a:buClr>
                <a:srgbClr val="00FFFF"/>
              </a:buClr>
              <a:buSzPct val="132000"/>
              <a:buFont typeface="+mj-lt"/>
              <a:buAutoNum type="arabicParenR"/>
              <a:defRPr/>
            </a:pPr>
            <a:r>
              <a:rPr lang="ru-RU" sz="2000" dirty="0">
                <a:latin typeface="Century" pitchFamily="18" charset="0"/>
                <a:ea typeface="Calibri" pitchFamily="34" charset="0"/>
                <a:cs typeface="Times New Roman" pitchFamily="18" charset="0"/>
              </a:rPr>
              <a:t>обвиняемый заявил ходатайство о рассмотрении уголовного дела  </a:t>
            </a:r>
            <a:endParaRPr lang="ru-RU" sz="3200" dirty="0">
              <a:latin typeface="Century" pitchFamily="18" charset="0"/>
            </a:endParaRPr>
          </a:p>
        </p:txBody>
      </p:sp>
      <p:pic>
        <p:nvPicPr>
          <p:cNvPr id="52229" name="Picture 5" descr="http://im6-tub-ru.yandex.net/i?id=269328593-63-72&amp;n=21">
            <a:extLst>
              <a:ext uri="{FF2B5EF4-FFF2-40B4-BE49-F238E27FC236}">
                <a16:creationId xmlns="" xmlns:a16="http://schemas.microsoft.com/office/drawing/2014/main" id="{EFE4D483-F1A8-4DAB-82CA-FCAC5C4D7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013176"/>
            <a:ext cx="135732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0744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56EB1E8-886D-4FF2-89E1-E5F50AFF2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ru-RU" u="sng" dirty="0"/>
              <a:t>Гражданский ответчик</a:t>
            </a:r>
          </a:p>
        </p:txBody>
      </p:sp>
      <p:sp>
        <p:nvSpPr>
          <p:cNvPr id="3" name="Стрелка вниз 2">
            <a:extLst>
              <a:ext uri="{FF2B5EF4-FFF2-40B4-BE49-F238E27FC236}">
                <a16:creationId xmlns="" xmlns:a16="http://schemas.microsoft.com/office/drawing/2014/main" id="{E3E70879-9DA0-4E62-BB3D-DEF06F43AE3A}"/>
              </a:ext>
            </a:extLst>
          </p:cNvPr>
          <p:cNvSpPr/>
          <p:nvPr/>
        </p:nvSpPr>
        <p:spPr bwMode="auto">
          <a:xfrm>
            <a:off x="3786182" y="1000108"/>
            <a:ext cx="1571636" cy="5715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5846" name="Прямоугольник 4">
            <a:extLst>
              <a:ext uri="{FF2B5EF4-FFF2-40B4-BE49-F238E27FC236}">
                <a16:creationId xmlns="" xmlns:a16="http://schemas.microsoft.com/office/drawing/2014/main" id="{9768D0FD-BC68-4893-B7EA-7E0FD4F9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306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Century" panose="02040604050505020304" pitchFamily="18" charset="0"/>
              </a:rPr>
              <a:t>В качестве гражданского ответчика может быть привлечено физическое или юридическое лицо, которое в соответствии ГК РФ несет ответственность за вред, причиненный преступлением. О привлечении физического или юридического лица в качестве гражданского ответчика дознаватель, следователь или судья выносит </a:t>
            </a:r>
            <a:r>
              <a:rPr lang="ru-RU" altLang="ru-RU" sz="2000">
                <a:solidFill>
                  <a:srgbClr val="FFFF00"/>
                </a:solidFill>
                <a:latin typeface="Century" panose="02040604050505020304" pitchFamily="18" charset="0"/>
              </a:rPr>
              <a:t>постановление</a:t>
            </a:r>
            <a:r>
              <a:rPr lang="ru-RU" altLang="ru-RU" sz="2000">
                <a:latin typeface="Century" panose="02040604050505020304" pitchFamily="18" charset="0"/>
              </a:rPr>
              <a:t>, а суд - </a:t>
            </a:r>
            <a:r>
              <a:rPr lang="ru-RU" altLang="ru-RU" sz="2000">
                <a:solidFill>
                  <a:srgbClr val="FFC000"/>
                </a:solidFill>
                <a:latin typeface="Century" panose="02040604050505020304" pitchFamily="18" charset="0"/>
              </a:rPr>
              <a:t>определение</a:t>
            </a:r>
            <a:r>
              <a:rPr lang="ru-RU" altLang="ru-RU" sz="2000">
                <a:latin typeface="Century" panose="02040604050505020304" pitchFamily="18" charset="0"/>
              </a:rPr>
              <a:t>. </a:t>
            </a:r>
          </a:p>
        </p:txBody>
      </p:sp>
      <p:pic>
        <p:nvPicPr>
          <p:cNvPr id="54274" name="Picture 2" descr="http://im4-tub-ru.yandex.net/i?id=326855723-52-72&amp;n=21">
            <a:extLst>
              <a:ext uri="{FF2B5EF4-FFF2-40B4-BE49-F238E27FC236}">
                <a16:creationId xmlns="" xmlns:a16="http://schemas.microsoft.com/office/drawing/2014/main" id="{9D386677-D768-425F-8A74-E7300219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000628" y="3786190"/>
            <a:ext cx="3829063" cy="277468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276" name="Picture 4" descr="http://www.lift-press.ru/img/img_post/ID_4287.jpg">
            <a:extLst>
              <a:ext uri="{FF2B5EF4-FFF2-40B4-BE49-F238E27FC236}">
                <a16:creationId xmlns="" xmlns:a16="http://schemas.microsoft.com/office/drawing/2014/main" id="{048A500F-E3AB-4104-9287-050EABBB5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214282" y="3786190"/>
            <a:ext cx="4143404" cy="276227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Двойная стрелка влево/вправо 6">
            <a:extLst>
              <a:ext uri="{FF2B5EF4-FFF2-40B4-BE49-F238E27FC236}">
                <a16:creationId xmlns="" xmlns:a16="http://schemas.microsoft.com/office/drawing/2014/main" id="{CF0075E5-B997-46D2-B4BC-FE5FD13F51A0}"/>
              </a:ext>
            </a:extLst>
          </p:cNvPr>
          <p:cNvSpPr/>
          <p:nvPr/>
        </p:nvSpPr>
        <p:spPr bwMode="auto">
          <a:xfrm>
            <a:off x="3714744" y="4500570"/>
            <a:ext cx="1928826" cy="1143008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22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http://juristmoscow.ru/images/sud.jpg">
            <a:extLst>
              <a:ext uri="{FF2B5EF4-FFF2-40B4-BE49-F238E27FC236}">
                <a16:creationId xmlns="" xmlns:a16="http://schemas.microsoft.com/office/drawing/2014/main" id="{1367E329-9A4B-4BE7-B556-2F38F8125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643174" y="4250573"/>
            <a:ext cx="3786214" cy="260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538F884-C1FF-4A16-BBBD-14567863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188"/>
            <a:ext cx="9144000" cy="132959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Представитель гражданского ответчика</a:t>
            </a:r>
          </a:p>
        </p:txBody>
      </p:sp>
      <p:sp>
        <p:nvSpPr>
          <p:cNvPr id="3" name="Стрелка вниз 2">
            <a:extLst>
              <a:ext uri="{FF2B5EF4-FFF2-40B4-BE49-F238E27FC236}">
                <a16:creationId xmlns="" xmlns:a16="http://schemas.microsoft.com/office/drawing/2014/main" id="{778BD315-8072-4835-9E6D-756CE29A80D9}"/>
              </a:ext>
            </a:extLst>
          </p:cNvPr>
          <p:cNvSpPr/>
          <p:nvPr/>
        </p:nvSpPr>
        <p:spPr bwMode="auto">
          <a:xfrm>
            <a:off x="3929058" y="1643050"/>
            <a:ext cx="1500198" cy="64294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9943" name="Rectangle 1">
            <a:extLst>
              <a:ext uri="{FF2B5EF4-FFF2-40B4-BE49-F238E27FC236}">
                <a16:creationId xmlns="" xmlns:a16="http://schemas.microsoft.com/office/drawing/2014/main" id="{9596520A-704D-412D-9EC3-C7AFDF5B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 гражданского ответчика могут быть адвокаты, а представителями гражданского ответчика, являющегося юридическим лицом, также иные лица, правомочные в соответствии с ГК РФ представлять его интересы. По определению суда или постановлению судьи, следователя, дознавателя в качестве представителя гражданского ответчика могут быть также допущены один из близких родственников гражданского ответчика или иное лицо, о допуске которого ходатайствует гражданский ответчик. Представитель гражданского ответчика имеет те же права, что и представляемое им лицо. Личное участие в производстве по уголовному делу гражданского ответчика не лишает его права иметь представителя.</a:t>
            </a:r>
            <a:endParaRPr lang="ru-RU" altLang="ru-RU" sz="2400" b="1"/>
          </a:p>
        </p:txBody>
      </p:sp>
    </p:spTree>
    <p:extLst>
      <p:ext uri="{BB962C8B-B14F-4D97-AF65-F5344CB8AC3E}">
        <p14:creationId xmlns:p14="http://schemas.microsoft.com/office/powerpoint/2010/main" val="1689133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241F90F-34E7-4EF5-8D5F-D01DCC3B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994392"/>
          </a:xfrm>
        </p:spPr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Иные участники уголовного судопроизводства.</a:t>
            </a:r>
          </a:p>
        </p:txBody>
      </p:sp>
      <p:sp>
        <p:nvSpPr>
          <p:cNvPr id="41987" name="Прямоугольник 2">
            <a:extLst>
              <a:ext uri="{FF2B5EF4-FFF2-40B4-BE49-F238E27FC236}">
                <a16:creationId xmlns="" xmlns:a16="http://schemas.microsoft.com/office/drawing/2014/main" id="{2D64BEDA-F3C6-4AAF-A44C-465775DC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6775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002060"/>
                </a:solidFill>
                <a:latin typeface="Century" panose="02040604050505020304" pitchFamily="18" charset="0"/>
              </a:rPr>
              <a:t>Иные участники, как и суд, не выступают на стороне обвинения или защиты. Они являются источниками доказательственной информации либо привлекаются для оказания технической или иной помощи (содействия) и удостоверения хода и результатов следственных действий. Никто из них, за исключением свидетеля, не должен быть заинтересован в исходе дела.</a:t>
            </a:r>
          </a:p>
        </p:txBody>
      </p:sp>
      <p:pic>
        <p:nvPicPr>
          <p:cNvPr id="60418" name="Picture 2" descr="http://im6-tub-ru.yandex.net/i?id=553418663-23-72&amp;n=21">
            <a:extLst>
              <a:ext uri="{FF2B5EF4-FFF2-40B4-BE49-F238E27FC236}">
                <a16:creationId xmlns="" xmlns:a16="http://schemas.microsoft.com/office/drawing/2014/main" id="{6C8E4535-032D-4AA0-BD4C-5C15E2FD5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71472" y="4143380"/>
            <a:ext cx="3714776" cy="2476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420" name="Picture 4" descr="http://im2-tub-ru.yandex.net/i?id=217923604-46-72&amp;n=21">
            <a:extLst>
              <a:ext uri="{FF2B5EF4-FFF2-40B4-BE49-F238E27FC236}">
                <a16:creationId xmlns="" xmlns:a16="http://schemas.microsoft.com/office/drawing/2014/main" id="{2CF85208-CDE2-4AB0-A5C8-0E195D1EE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4857752" y="4143380"/>
            <a:ext cx="3357586" cy="2543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9822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DBF5811-062F-4A2E-8081-1B57D1C8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b="1" u="sng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Свидетель</a:t>
            </a:r>
          </a:p>
        </p:txBody>
      </p:sp>
      <p:sp>
        <p:nvSpPr>
          <p:cNvPr id="3" name="Стрелка вниз 2">
            <a:extLst>
              <a:ext uri="{FF2B5EF4-FFF2-40B4-BE49-F238E27FC236}">
                <a16:creationId xmlns="" xmlns:a16="http://schemas.microsoft.com/office/drawing/2014/main" id="{D6DCCCC4-3D39-40EF-B501-08F92A031103}"/>
              </a:ext>
            </a:extLst>
          </p:cNvPr>
          <p:cNvSpPr/>
          <p:nvPr/>
        </p:nvSpPr>
        <p:spPr bwMode="auto">
          <a:xfrm>
            <a:off x="3643306" y="1000108"/>
            <a:ext cx="1428760" cy="5715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4038" name="Прямоугольник 4">
            <a:extLst>
              <a:ext uri="{FF2B5EF4-FFF2-40B4-BE49-F238E27FC236}">
                <a16:creationId xmlns="" xmlns:a16="http://schemas.microsoft.com/office/drawing/2014/main" id="{FABE811A-9747-4F3D-84B1-0AE6DE505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714500"/>
            <a:ext cx="828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Calibri" panose="020F0502020204030204" pitchFamily="34" charset="0"/>
              </a:rPr>
              <a:t>это лицо, которому могут быть известны какие-либо обстоятельства, имеющие значение для расследования и разрешения уголовного дела, и которое вызвано для дачи показаний. </a:t>
            </a:r>
          </a:p>
        </p:txBody>
      </p:sp>
      <p:pic>
        <p:nvPicPr>
          <p:cNvPr id="64514" name="Picture 2" descr="http://im5-tub-ru.yandex.net/i?id=210924774-45-72&amp;n=21">
            <a:extLst>
              <a:ext uri="{FF2B5EF4-FFF2-40B4-BE49-F238E27FC236}">
                <a16:creationId xmlns="" xmlns:a16="http://schemas.microsoft.com/office/drawing/2014/main" id="{93445E7C-9E3E-4B9E-8056-8D76554A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643042" y="3071810"/>
            <a:ext cx="5572164" cy="2892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084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="" xmlns:a16="http://schemas.microsoft.com/office/drawing/2014/main" id="{839997F2-28BA-4E04-AAD1-AA6E83157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0115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just" eaLnBrk="1" hangingPunct="1">
              <a:defRPr/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подлежат допросу в качестве свидетелей: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indent="457200" algn="just">
              <a:buClr>
                <a:srgbClr val="FFFF00"/>
              </a:buClr>
              <a:buSzPct val="145000"/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судья, присяжный заседатель - об обстоятельствах уголовного дела, которые стали им известны в связи с участием в производстве по данному уголовному делу;</a:t>
            </a:r>
            <a:endParaRPr lang="ru-RU" sz="1100" dirty="0"/>
          </a:p>
          <a:p>
            <a:pPr indent="457200" algn="just">
              <a:buClr>
                <a:srgbClr val="FFFF00"/>
              </a:buClr>
              <a:buSzPct val="145000"/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адвокат, защитник подозреваемого, обвиняемого - об обстоятельствах, ставших ему известными в связи с обращением к нему за юридической помощью или в связи с ее оказанием;</a:t>
            </a:r>
            <a:endParaRPr lang="ru-RU" sz="1100" dirty="0"/>
          </a:p>
          <a:p>
            <a:pPr indent="457200" algn="just">
              <a:buClr>
                <a:srgbClr val="FFFF00"/>
              </a:buClr>
              <a:buSzPct val="145000"/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адвокат - об обстоятельствах, которые стали ему известны в связи с оказанием юридической помощи;</a:t>
            </a:r>
            <a:endParaRPr lang="ru-RU" sz="1100" dirty="0"/>
          </a:p>
          <a:p>
            <a:pPr indent="457200" algn="just">
              <a:buClr>
                <a:srgbClr val="FFFF00"/>
              </a:buClr>
              <a:buSzPct val="145000"/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священнослужитель - об обстоятельствах, ставших ему известными из исповеди;</a:t>
            </a:r>
            <a:endParaRPr lang="ru-RU" sz="1100" dirty="0"/>
          </a:p>
          <a:p>
            <a:pPr indent="457200" algn="just">
              <a:buClr>
                <a:srgbClr val="FFFF00"/>
              </a:buClr>
              <a:buSzPct val="145000"/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член Совета Федерации, депутат Государственной Думы без их согласия - об обстоятельствах, которые стали им известны в связи с осуществлением ими своих полномочий.</a:t>
            </a:r>
            <a:endParaRPr lang="ru-RU" sz="3200" dirty="0"/>
          </a:p>
        </p:txBody>
      </p:sp>
      <p:pic>
        <p:nvPicPr>
          <p:cNvPr id="66563" name="Picture 3" descr="http://im7-tub-ru.yandex.net/i?id=15314622-03-72&amp;n=21">
            <a:extLst>
              <a:ext uri="{FF2B5EF4-FFF2-40B4-BE49-F238E27FC236}">
                <a16:creationId xmlns="" xmlns:a16="http://schemas.microsoft.com/office/drawing/2014/main" id="{9D5C28A7-5C4B-425A-8332-2736C6409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071802" y="4286256"/>
            <a:ext cx="3000396" cy="2393933"/>
          </a:xfrm>
          <a:prstGeom prst="snip2DiagRect">
            <a:avLst>
              <a:gd name="adj1" fmla="val 0"/>
              <a:gd name="adj2" fmla="val 3947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9564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7D7443C-6A79-4FF6-8D2F-AB073B53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b="1" u="sng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Эксперт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E88CC101-3B0E-4B46-A9C3-13EEB2DD3E79}"/>
              </a:ext>
            </a:extLst>
          </p:cNvPr>
          <p:cNvSpPr/>
          <p:nvPr/>
        </p:nvSpPr>
        <p:spPr bwMode="auto">
          <a:xfrm>
            <a:off x="928688" y="1500188"/>
            <a:ext cx="7786687" cy="16430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r>
              <a:rPr lang="ru-RU" sz="2400" dirty="0">
                <a:solidFill>
                  <a:srgbClr val="002060"/>
                </a:solidFill>
              </a:rPr>
              <a:t>это лицо, обладающее специальными знаниями и назначенное в порядке, установленном УПК РФ, для производства судебной экспертизы и дачи заключения.</a:t>
            </a:r>
            <a:endParaRPr lang="ru-RU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Стрелка вниз 6">
            <a:extLst>
              <a:ext uri="{FF2B5EF4-FFF2-40B4-BE49-F238E27FC236}">
                <a16:creationId xmlns="" xmlns:a16="http://schemas.microsoft.com/office/drawing/2014/main" id="{AA64758D-6780-4D7D-806B-1BB4AA2383E3}"/>
              </a:ext>
            </a:extLst>
          </p:cNvPr>
          <p:cNvSpPr/>
          <p:nvPr/>
        </p:nvSpPr>
        <p:spPr bwMode="auto">
          <a:xfrm>
            <a:off x="3929058" y="1071546"/>
            <a:ext cx="1571636" cy="5715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72706" name="Picture 2" descr="http://im0-tub-ru.yandex.net/i?id=313165199-35-72&amp;n=21">
            <a:extLst>
              <a:ext uri="{FF2B5EF4-FFF2-40B4-BE49-F238E27FC236}">
                <a16:creationId xmlns="" xmlns:a16="http://schemas.microsoft.com/office/drawing/2014/main" id="{A0671FF3-5D8C-4580-9F03-AABD231DF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214546" y="3143248"/>
            <a:ext cx="5086371" cy="3483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405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cfoto.png">
            <a:extLst>
              <a:ext uri="{FF2B5EF4-FFF2-40B4-BE49-F238E27FC236}">
                <a16:creationId xmlns="" xmlns:a16="http://schemas.microsoft.com/office/drawing/2014/main" id="{B1B315B2-B495-4481-AEC1-3FFFC1245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Rectangle 18">
            <a:extLst>
              <a:ext uri="{FF2B5EF4-FFF2-40B4-BE49-F238E27FC236}">
                <a16:creationId xmlns="" xmlns:a16="http://schemas.microsoft.com/office/drawing/2014/main" id="{A1A3DEDE-B6E8-4E37-97B4-6A9683980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6832"/>
            <a:ext cx="91440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i="1">
                <a:cs typeface="Times New Roman" pitchFamily="18" charset="0"/>
              </a:rPr>
              <a:t>Участники уголовного судопроизводства </a:t>
            </a:r>
            <a:r>
              <a:rPr lang="ru-RU" altLang="ru-RU" sz="1600">
                <a:cs typeface="Times New Roman" pitchFamily="18" charset="0"/>
              </a:rPr>
              <a:t>- это лица, принимающие участие в уголовном процессе (п. 58 ст. 5).</a:t>
            </a:r>
            <a:endParaRPr lang="ru-RU" altLang="ru-RU" sz="1600"/>
          </a:p>
        </p:txBody>
      </p:sp>
      <p:pic>
        <p:nvPicPr>
          <p:cNvPr id="6150" name="Picture 19" descr="C:\ФООООООН\ANIMATED\BOOK9.gif">
            <a:extLst>
              <a:ext uri="{FF2B5EF4-FFF2-40B4-BE49-F238E27FC236}">
                <a16:creationId xmlns="" xmlns:a16="http://schemas.microsoft.com/office/drawing/2014/main" id="{BF335919-093A-48E9-950E-44EE189CC1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33375"/>
            <a:ext cx="10414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="" xmlns:a16="http://schemas.microsoft.com/office/drawing/2014/main" id="{853B8AC9-6D79-40B2-B2EF-5887AC896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636838"/>
            <a:ext cx="5688012" cy="831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>
                <a:cs typeface="Times New Roman" pitchFamily="18" charset="0"/>
              </a:rPr>
              <a:t>В зависимости от выполняемых процессуальных функций УПК РФ классифицирует участников уголовного процесса следующим образом:</a:t>
            </a:r>
            <a:endParaRPr lang="ru-RU" altLang="ru-RU" sz="1600"/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="" xmlns:a16="http://schemas.microsoft.com/office/drawing/2014/main" id="{CFE80870-847F-4510-9B23-93694D468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1610981"/>
              </p:ext>
            </p:extLst>
          </p:nvPr>
        </p:nvGraphicFramePr>
        <p:xfrm>
          <a:off x="0" y="3284984"/>
          <a:ext cx="9324528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Стрелка вниз 19">
            <a:extLst>
              <a:ext uri="{FF2B5EF4-FFF2-40B4-BE49-F238E27FC236}">
                <a16:creationId xmlns="" xmlns:a16="http://schemas.microsoft.com/office/drawing/2014/main" id="{E8D91B7A-1057-499F-AF08-EC2B2C6C4F0F}"/>
              </a:ext>
            </a:extLst>
          </p:cNvPr>
          <p:cNvSpPr/>
          <p:nvPr/>
        </p:nvSpPr>
        <p:spPr>
          <a:xfrm>
            <a:off x="2195513" y="3573463"/>
            <a:ext cx="215900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>
            <a:extLst>
              <a:ext uri="{FF2B5EF4-FFF2-40B4-BE49-F238E27FC236}">
                <a16:creationId xmlns="" xmlns:a16="http://schemas.microsoft.com/office/drawing/2014/main" id="{9537CCC2-ECDB-4316-AEFA-4DD0ED02BC73}"/>
              </a:ext>
            </a:extLst>
          </p:cNvPr>
          <p:cNvSpPr/>
          <p:nvPr/>
        </p:nvSpPr>
        <p:spPr>
          <a:xfrm>
            <a:off x="4500563" y="3573463"/>
            <a:ext cx="215900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>
            <a:extLst>
              <a:ext uri="{FF2B5EF4-FFF2-40B4-BE49-F238E27FC236}">
                <a16:creationId xmlns="" xmlns:a16="http://schemas.microsoft.com/office/drawing/2014/main" id="{0374D7FC-8E22-40A4-A237-34CC9A10A2AB}"/>
              </a:ext>
            </a:extLst>
          </p:cNvPr>
          <p:cNvSpPr/>
          <p:nvPr/>
        </p:nvSpPr>
        <p:spPr>
          <a:xfrm>
            <a:off x="6875463" y="3573463"/>
            <a:ext cx="217487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>
            <a:extLst>
              <a:ext uri="{FF2B5EF4-FFF2-40B4-BE49-F238E27FC236}">
                <a16:creationId xmlns="" xmlns:a16="http://schemas.microsoft.com/office/drawing/2014/main" id="{EDB329DA-4309-4DA6-9EA4-354624D1B6FE}"/>
              </a:ext>
            </a:extLst>
          </p:cNvPr>
          <p:cNvSpPr/>
          <p:nvPr/>
        </p:nvSpPr>
        <p:spPr>
          <a:xfrm>
            <a:off x="4572000" y="4868863"/>
            <a:ext cx="144463" cy="14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C136845-FDAD-4B91-83A4-9DCCB59C7CAE}"/>
              </a:ext>
            </a:extLst>
          </p:cNvPr>
          <p:cNvSpPr/>
          <p:nvPr/>
        </p:nvSpPr>
        <p:spPr>
          <a:xfrm>
            <a:off x="2915816" y="116632"/>
            <a:ext cx="5256584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Понятие и классификация участников уголовного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880340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D1FA8EE-0763-482D-9568-A84C6AE6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u="sng" dirty="0"/>
              <a:t>Специалист</a:t>
            </a:r>
          </a:p>
        </p:txBody>
      </p:sp>
      <p:sp>
        <p:nvSpPr>
          <p:cNvPr id="3" name="Стрелка вниз 2">
            <a:extLst>
              <a:ext uri="{FF2B5EF4-FFF2-40B4-BE49-F238E27FC236}">
                <a16:creationId xmlns="" xmlns:a16="http://schemas.microsoft.com/office/drawing/2014/main" id="{A2B2B04F-0C8E-4B9F-BE03-FA5144B2B1E4}"/>
              </a:ext>
            </a:extLst>
          </p:cNvPr>
          <p:cNvSpPr/>
          <p:nvPr/>
        </p:nvSpPr>
        <p:spPr bwMode="auto">
          <a:xfrm>
            <a:off x="3571868" y="1000108"/>
            <a:ext cx="1785950" cy="5000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4278" name="Прямоугольник 4">
            <a:extLst>
              <a:ext uri="{FF2B5EF4-FFF2-40B4-BE49-F238E27FC236}">
                <a16:creationId xmlns="" xmlns:a16="http://schemas.microsoft.com/office/drawing/2014/main" id="{12C7718D-A88E-4E70-82A0-4BFBAB21C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Century" panose="02040604050505020304" pitchFamily="18" charset="0"/>
              </a:rPr>
              <a:t>это лицо, обладающее специальными знаниями, привлекаемое к участию в процессуальных действиях для содействия в обнаружении, закреплении и изъятии предметов и документов, применении технических средств в исследовании материалов уголовного дела, для постановки вопросов эксперту, а также для разъяснения сторонам и суду вопросов, входящих в его профессиональную компетенцию. </a:t>
            </a:r>
          </a:p>
        </p:txBody>
      </p:sp>
      <p:pic>
        <p:nvPicPr>
          <p:cNvPr id="74754" name="Picture 2" descr="http://im5-tub-ru.yandex.net/i?id=209222733-17-72&amp;n=21">
            <a:extLst>
              <a:ext uri="{FF2B5EF4-FFF2-40B4-BE49-F238E27FC236}">
                <a16:creationId xmlns="" xmlns:a16="http://schemas.microsoft.com/office/drawing/2014/main" id="{0456B7A2-3BFD-470D-AEED-1D5319E3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714375" y="3571875"/>
            <a:ext cx="3535363" cy="23574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4756" name="Picture 4" descr="http://im7-tub-ru.yandex.net/i?id=527380417-67-72&amp;n=21">
            <a:extLst>
              <a:ext uri="{FF2B5EF4-FFF2-40B4-BE49-F238E27FC236}">
                <a16:creationId xmlns="" xmlns:a16="http://schemas.microsoft.com/office/drawing/2014/main" id="{0526071C-32CF-4E84-A463-63AC46BB2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4643438" y="3500438"/>
            <a:ext cx="3857625" cy="2571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2371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9A9FC63-C362-47BC-B883-3FAFB5C8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b="1" u="sng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Переводчик </a:t>
            </a:r>
          </a:p>
        </p:txBody>
      </p:sp>
      <p:sp>
        <p:nvSpPr>
          <p:cNvPr id="58371" name="Прямоугольник 2">
            <a:extLst>
              <a:ext uri="{FF2B5EF4-FFF2-40B4-BE49-F238E27FC236}">
                <a16:creationId xmlns="" xmlns:a16="http://schemas.microsoft.com/office/drawing/2014/main" id="{90983366-47C3-4943-852E-A810AF5CE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8688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Century" panose="02040604050505020304" pitchFamily="18" charset="0"/>
              </a:rPr>
              <a:t>Это лицо, привлекаемое к участию в уголовном судопроизводстве в случаях, предусмотренных настоящим Кодексом, свободно владеющее языком, знание которого необходимо для перевода. </a:t>
            </a:r>
          </a:p>
        </p:txBody>
      </p:sp>
      <p:pic>
        <p:nvPicPr>
          <p:cNvPr id="76802" name="Picture 2" descr="http://im0-tub-ru.yandex.net/i?id=372497390-58-72&amp;n=21">
            <a:extLst>
              <a:ext uri="{FF2B5EF4-FFF2-40B4-BE49-F238E27FC236}">
                <a16:creationId xmlns="" xmlns:a16="http://schemas.microsoft.com/office/drawing/2014/main" id="{FABA77CE-74AC-4F97-9DE0-D62AE7C4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57158" y="2714620"/>
            <a:ext cx="5429288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6804" name="Picture 4" descr="http://im8-tub-ru.yandex.net/i?id=474291686-32-72&amp;n=21">
            <a:extLst>
              <a:ext uri="{FF2B5EF4-FFF2-40B4-BE49-F238E27FC236}">
                <a16:creationId xmlns="" xmlns:a16="http://schemas.microsoft.com/office/drawing/2014/main" id="{EEF4EB4D-BC8B-4263-8C06-7A17C9A6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6215074" y="3357562"/>
            <a:ext cx="2516999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6498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FA6AE5B-8BD8-4AC2-B9E0-058A96A5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u="sng" dirty="0"/>
              <a:t>Понятой </a:t>
            </a:r>
          </a:p>
        </p:txBody>
      </p:sp>
      <p:sp>
        <p:nvSpPr>
          <p:cNvPr id="3" name="Стрелка вниз 2">
            <a:extLst>
              <a:ext uri="{FF2B5EF4-FFF2-40B4-BE49-F238E27FC236}">
                <a16:creationId xmlns="" xmlns:a16="http://schemas.microsoft.com/office/drawing/2014/main" id="{53541BA5-F3CF-46A6-B2AD-C63941FFD6AF}"/>
              </a:ext>
            </a:extLst>
          </p:cNvPr>
          <p:cNvSpPr/>
          <p:nvPr/>
        </p:nvSpPr>
        <p:spPr bwMode="auto">
          <a:xfrm>
            <a:off x="3857620" y="1000108"/>
            <a:ext cx="1571636" cy="5000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ru-RU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4518" name="Прямоугольник 3">
            <a:extLst>
              <a:ext uri="{FF2B5EF4-FFF2-40B4-BE49-F238E27FC236}">
                <a16:creationId xmlns="" xmlns:a16="http://schemas.microsoft.com/office/drawing/2014/main" id="{9B04B296-702C-48E8-8E21-6E2E98A44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500188"/>
            <a:ext cx="8429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Century" panose="02040604050505020304" pitchFamily="18" charset="0"/>
              </a:rPr>
              <a:t>это не заинтересованное в исходе уголовного дела лицо, привлекаемое дознавателем, следователем для удостоверения факта производства следственного действия, а также содержания, хода и результатов следственного действия. </a:t>
            </a:r>
          </a:p>
        </p:txBody>
      </p:sp>
      <p:pic>
        <p:nvPicPr>
          <p:cNvPr id="80898" name="Picture 2" descr="http://www.newslab.ru/images/review/likbez/218367-1.jpg">
            <a:extLst>
              <a:ext uri="{FF2B5EF4-FFF2-40B4-BE49-F238E27FC236}">
                <a16:creationId xmlns="" xmlns:a16="http://schemas.microsoft.com/office/drawing/2014/main" id="{E225B600-E345-45D4-8BA6-652BA94A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86190"/>
            <a:ext cx="257176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0902" name="Picture 6" descr="http://fin-lawyer.ru/wp-content/uploads/2010/11/ponyatoi.jpg">
            <a:extLst>
              <a:ext uri="{FF2B5EF4-FFF2-40B4-BE49-F238E27FC236}">
                <a16:creationId xmlns="" xmlns:a16="http://schemas.microsoft.com/office/drawing/2014/main" id="{A06C1FB6-AEF3-4AF8-8851-E331669A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4357686" y="3786190"/>
            <a:ext cx="3643338" cy="2652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940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>
            <a:extLst>
              <a:ext uri="{FF2B5EF4-FFF2-40B4-BE49-F238E27FC236}">
                <a16:creationId xmlns="" xmlns:a16="http://schemas.microsoft.com/office/drawing/2014/main" id="{F2EC774A-7F4F-41B7-96ED-FCE80A804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just" eaLnBrk="1" hangingPunct="1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Понятыми не могут быть:</a:t>
            </a:r>
          </a:p>
          <a:p>
            <a:pPr indent="457200" algn="just" eaLnBrk="1" hangingPunct="1">
              <a:defRPr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1) несовершеннолетние; </a:t>
            </a:r>
          </a:p>
          <a:p>
            <a:pPr indent="457200" algn="just" eaLnBrk="1" hangingPunct="1">
              <a:defRPr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участники уголовного судопроизводства, их близкие родственники и родственники; </a:t>
            </a:r>
          </a:p>
          <a:p>
            <a:pPr indent="457200" algn="just" eaLnBrk="1" hangingPunct="1">
              <a:defRPr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работники органов исполнительной власти, наделенные в соответствии с федеральным законом полномочиями по осуществлению оперативно-розыскной деятельности и (или) предварительного расследования.</a:t>
            </a:r>
            <a:endParaRPr lang="ru-RU" sz="3600" dirty="0"/>
          </a:p>
        </p:txBody>
      </p:sp>
      <p:pic>
        <p:nvPicPr>
          <p:cNvPr id="82947" name="Picture 3" descr="http://www.nashzakon.ru/online/img/23-01.jpg">
            <a:extLst>
              <a:ext uri="{FF2B5EF4-FFF2-40B4-BE49-F238E27FC236}">
                <a16:creationId xmlns="" xmlns:a16="http://schemas.microsoft.com/office/drawing/2014/main" id="{73C76F59-7B24-4CA9-978A-69E0D4C40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14686"/>
            <a:ext cx="4572012" cy="315469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2949" name="Picture 5" descr="https://encrypted-tbn2.gstatic.com/images?q=tbn:ANd9GcTv8WV6wFnkdHnMovp_pxoWQSZY_oo2vR1hJrnwwxuZbjtYWWunTA">
            <a:extLst>
              <a:ext uri="{FF2B5EF4-FFF2-40B4-BE49-F238E27FC236}">
                <a16:creationId xmlns="" xmlns:a16="http://schemas.microsoft.com/office/drawing/2014/main" id="{97174603-2500-442D-97DC-23AB20A8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429000"/>
            <a:ext cx="2952140" cy="278608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383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97555708-2C84-43A7-AD59-F2C1ED161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0225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/>
              <a:t>Обстоятельства, исключающие участие в производстве по уголовному делу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B9E77368-E7DE-4F9F-A08C-B89E03FE7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правоприменитель  не может участвовать в производстве по уголовному делу, если он: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1) имеет иной, невосполнимый процессуальный статус по уголовному делу;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2) участвовал в ином процессуальном статусе при производстве по уголовному делу;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3) является близким родственником или родственником любого из участников производства по уголовному делу;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4) имеются иные обстоятельства, дающие основания полагать, что они лично прямо или косвенно заинтересованы в исходе данного уголовного дела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76429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Суд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Суд как субъект уголовного процесса - это любой суд общей юрисдикции, рассматривающий уголовное дел по существу и выносящий решения, предусмотренные УПК РФ. Функция суда - это рассмотрение и разрешение дел, то есть правосудие.</a:t>
            </a:r>
          </a:p>
        </p:txBody>
      </p:sp>
      <p:pic>
        <p:nvPicPr>
          <p:cNvPr id="1026" name="Picture 2" descr="http://tomatoz.ru/uploads/posts/2011-02/1297752601_129748239662234_resiz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3173"/>
            <a:ext cx="4038600" cy="306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5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Исключительные полномочия суда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algn="ctr"/>
            <a:r>
              <a:rPr lang="ru-RU" sz="3400" b="1" u="sng" dirty="0">
                <a:effectLst/>
                <a:latin typeface="Times New Roman" pitchFamily="18" charset="0"/>
                <a:cs typeface="Times New Roman" pitchFamily="18" charset="0"/>
              </a:rPr>
              <a:t>Только суд правомочен:</a:t>
            </a:r>
          </a:p>
          <a:p>
            <a:pPr algn="ctr"/>
            <a:r>
              <a:rPr lang="ru-RU" sz="3400" b="1" dirty="0">
                <a:effectLst/>
                <a:latin typeface="Times New Roman" pitchFamily="18" charset="0"/>
                <a:cs typeface="Times New Roman" pitchFamily="18" charset="0"/>
              </a:rPr>
              <a:t>признать лицо виновным в совершении преступления и назначить ему наказание;</a:t>
            </a:r>
          </a:p>
          <a:p>
            <a:pPr algn="ctr"/>
            <a:r>
              <a:rPr lang="ru-RU" sz="3400" b="1" dirty="0">
                <a:effectLst/>
                <a:latin typeface="Times New Roman" pitchFamily="18" charset="0"/>
                <a:cs typeface="Times New Roman" pitchFamily="18" charset="0"/>
              </a:rPr>
              <a:t>применить к лицу принудительные меры медицинского характера</a:t>
            </a:r>
          </a:p>
          <a:p>
            <a:pPr algn="ctr"/>
            <a:r>
              <a:rPr lang="ru-RU" sz="3400" b="1" dirty="0">
                <a:effectLst/>
                <a:latin typeface="Times New Roman" pitchFamily="18" charset="0"/>
                <a:cs typeface="Times New Roman" pitchFamily="18" charset="0"/>
              </a:rPr>
              <a:t>применить к лицу принудительные меры воспитательного воздействия</a:t>
            </a:r>
          </a:p>
          <a:p>
            <a:pPr algn="ctr"/>
            <a:r>
              <a:rPr lang="ru-RU" sz="3400" b="1" dirty="0">
                <a:effectLst/>
                <a:latin typeface="Times New Roman" pitchFamily="18" charset="0"/>
                <a:cs typeface="Times New Roman" pitchFamily="18" charset="0"/>
              </a:rPr>
              <a:t>прекратить  уголовное дело или уголовное преследование в связи с назначением меры уголовно-правового характера в виде судебного штрафа</a:t>
            </a:r>
          </a:p>
          <a:p>
            <a:pPr algn="ctr"/>
            <a:r>
              <a:rPr lang="ru-RU" sz="3400" b="1" dirty="0">
                <a:effectLst/>
                <a:latin typeface="Times New Roman" pitchFamily="18" charset="0"/>
                <a:cs typeface="Times New Roman" pitchFamily="18" charset="0"/>
              </a:rPr>
              <a:t>отменить или изменить решение, принятое нижестоящим судом.</a:t>
            </a:r>
          </a:p>
        </p:txBody>
      </p:sp>
    </p:spTree>
    <p:extLst>
      <p:ext uri="{BB962C8B-B14F-4D97-AF65-F5344CB8AC3E}">
        <p14:creationId xmlns:p14="http://schemas.microsoft.com/office/powerpoint/2010/main" val="393559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Полномочия суда по принятию процессуальных решений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 избрании меры пресечения в виде заключения под стражу, домашнего ареста, залога;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продлении срока содержания под стражей или срока домашнего ареста;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помещении подозреваемого, обвиняемого, не находящегося под стражей, в медицинскую организацию для производства судебно-медицинской или судебно-психиатрической экспертизы;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возмещении имущественного вреда;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производстве осмотра жилища при отсутствии согласия проживающих в нем лиц;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производстве обыска и (или) выемки в жилище;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производстве выемки заложенной или сданной на хранение в ломбард вещи;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производстве обыска, осмотра и выемки в отношении адвоката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производстве личного обыска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52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Полномочия суда по принятию процессуальных решений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производстве выемки предметов и документов, содержащих государственную или иную охраняемую федеральным законом 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тайну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предметов и документов, содержащих информацию о вкладах и счетах граждан в банках и иных кредитных организациях;</a:t>
            </a:r>
          </a:p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наложении ареста на корреспонденцию, разрешении на ее осмотр и выемку в учреждениях связи;</a:t>
            </a:r>
          </a:p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наложении ареста на имущество;</a:t>
            </a:r>
          </a:p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установлении срока ареста, наложенного на имущество, и его продлении </a:t>
            </a:r>
          </a:p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временном отстранении подозреваемого или обвиняемого от должности</a:t>
            </a:r>
          </a:p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реализации, об утилизации или уничтожении вещественных доказательств, </a:t>
            </a:r>
          </a:p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контроле и записи телефонных и иных переговоров;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56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Полномочия суда по рассмотрению жалоб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 правомочен в ходе досудебного производства рассматривать жалобы на действия (бездействие) и решения прокурора, следователя, органа дознания, начальника органа дознания, начальника подразделения дознания и дознавателя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2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Полномочия суда по вынесению частных определений и постановлений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Если при судебном рассмотрении уголовного дела будут выявлены: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обстоятельства, способствовавшие совершению преступления, нарушения прав и свобод граждан, а также другие нарушения закона, допущенные при производстве дознания, предварительного следствия или при рассмотрении уголовного дела нижестоящим судом, то суд вправе вынести частное определение или постановление, в котором обращается внимание соответствующих организаций и должностных лиц на данные обстоятельства и факты нарушений закона, требующие принятия необходимых мер.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868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2052</Words>
  <Application>Microsoft Office PowerPoint</Application>
  <PresentationFormat>Экран (4:3)</PresentationFormat>
  <Paragraphs>179</Paragraphs>
  <Slides>34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Суд</vt:lpstr>
      <vt:lpstr>Исключительные полномочия суда </vt:lpstr>
      <vt:lpstr>Полномочия суда по принятию процессуальных решений </vt:lpstr>
      <vt:lpstr>Полномочия суда по принятию процессуальных решений </vt:lpstr>
      <vt:lpstr>Полномочия суда по рассмотрению жалоб</vt:lpstr>
      <vt:lpstr>Полномочия суда по вынесению частных определений и постановлений</vt:lpstr>
      <vt:lpstr>Состав суда</vt:lpstr>
      <vt:lpstr>Понятие подсудности</vt:lpstr>
      <vt:lpstr>Виды подсудности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Обвиняемый</vt:lpstr>
      <vt:lpstr>Законные представители несовершеннолетнего подозреваемого и обвиняемого.</vt:lpstr>
      <vt:lpstr>Защитник</vt:lpstr>
      <vt:lpstr>Презентация PowerPoint</vt:lpstr>
      <vt:lpstr>Презентация PowerPoint</vt:lpstr>
      <vt:lpstr>Гражданский ответчик</vt:lpstr>
      <vt:lpstr>Представитель гражданского ответчика</vt:lpstr>
      <vt:lpstr>Иные участники уголовного судопроизводства.</vt:lpstr>
      <vt:lpstr>Свидетель</vt:lpstr>
      <vt:lpstr>Презентация PowerPoint</vt:lpstr>
      <vt:lpstr>Эксперт</vt:lpstr>
      <vt:lpstr>Специалист</vt:lpstr>
      <vt:lpstr> Переводчик </vt:lpstr>
      <vt:lpstr>Понятой </vt:lpstr>
      <vt:lpstr>Презентация PowerPoint</vt:lpstr>
      <vt:lpstr>Обстоятельства, исключающие участие в производстве по уголовному делу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 как участник уголовного судопроизводства</dc:title>
  <dc:creator>Екатерина</dc:creator>
  <cp:lastModifiedBy>пользователь</cp:lastModifiedBy>
  <cp:revision>30</cp:revision>
  <dcterms:created xsi:type="dcterms:W3CDTF">2017-11-25T08:05:14Z</dcterms:created>
  <dcterms:modified xsi:type="dcterms:W3CDTF">2018-09-26T11:12:50Z</dcterms:modified>
</cp:coreProperties>
</file>